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66" r:id="rId2"/>
    <p:sldId id="628" r:id="rId3"/>
    <p:sldId id="614" r:id="rId4"/>
    <p:sldId id="622" r:id="rId5"/>
    <p:sldId id="606" r:id="rId6"/>
    <p:sldId id="616" r:id="rId7"/>
    <p:sldId id="617" r:id="rId8"/>
    <p:sldId id="618" r:id="rId9"/>
    <p:sldId id="623" r:id="rId10"/>
    <p:sldId id="599" r:id="rId11"/>
    <p:sldId id="624" r:id="rId12"/>
    <p:sldId id="625" r:id="rId13"/>
    <p:sldId id="603" r:id="rId14"/>
    <p:sldId id="621" r:id="rId15"/>
    <p:sldId id="626" r:id="rId16"/>
    <p:sldId id="619" r:id="rId17"/>
    <p:sldId id="620" r:id="rId18"/>
    <p:sldId id="627" r:id="rId19"/>
    <p:sldId id="613" r:id="rId20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47"/>
    <a:srgbClr val="0000FF"/>
    <a:srgbClr val="E8D0D0"/>
    <a:srgbClr val="F4E9E9"/>
    <a:srgbClr val="FF00FF"/>
    <a:srgbClr val="FF33FF"/>
    <a:srgbClr val="FF4FFF"/>
    <a:srgbClr val="79FF79"/>
    <a:srgbClr val="F4E1E0"/>
    <a:srgbClr val="203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9" autoAdjust="0"/>
    <p:restoredTop sz="96270" autoAdjust="0"/>
  </p:normalViewPr>
  <p:slideViewPr>
    <p:cSldViewPr>
      <p:cViewPr>
        <p:scale>
          <a:sx n="80" d="100"/>
          <a:sy n="80" d="100"/>
        </p:scale>
        <p:origin x="-1410" y="216"/>
      </p:cViewPr>
      <p:guideLst>
        <p:guide orient="horz" pos="2064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06"/>
    </p:cViewPr>
  </p:sorterViewPr>
  <p:notesViewPr>
    <p:cSldViewPr>
      <p:cViewPr varScale="1">
        <p:scale>
          <a:sx n="73" d="100"/>
          <a:sy n="73" d="100"/>
        </p:scale>
        <p:origin x="-1548" y="-120"/>
      </p:cViewPr>
      <p:guideLst>
        <p:guide orient="horz" pos="2944"/>
        <p:guide pos="22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EFFB-2A24-4839-947F-0AEA296F440F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081ADC7-2745-4659-8100-382BBFE8E04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KPI</a:t>
          </a:r>
          <a:endParaRPr lang="en-US" dirty="0">
            <a:solidFill>
              <a:schemeClr val="tx1"/>
            </a:solidFill>
          </a:endParaRPr>
        </a:p>
      </dgm:t>
    </dgm:pt>
    <dgm:pt modelId="{10567009-015F-4F9E-A85D-9DD8FA20DFAE}" type="parTrans" cxnId="{C62D4352-0B4C-4519-ADA2-E243F344602E}">
      <dgm:prSet/>
      <dgm:spPr/>
      <dgm:t>
        <a:bodyPr/>
        <a:lstStyle/>
        <a:p>
          <a:endParaRPr lang="en-US"/>
        </a:p>
      </dgm:t>
    </dgm:pt>
    <dgm:pt modelId="{F2DB7B31-780B-4668-A2C1-ACE1949445EA}" type="sibTrans" cxnId="{C62D4352-0B4C-4519-ADA2-E243F344602E}">
      <dgm:prSet/>
      <dgm:spPr/>
      <dgm:t>
        <a:bodyPr/>
        <a:lstStyle/>
        <a:p>
          <a:endParaRPr lang="en-US"/>
        </a:p>
      </dgm:t>
    </dgm:pt>
    <dgm:pt modelId="{059E60C7-F2F1-4B67-B794-5159ABAD8B2B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TRANSFORMASI PENGURUSAN</a:t>
          </a:r>
          <a:endParaRPr lang="en-US" sz="2400" b="1" dirty="0">
            <a:solidFill>
              <a:schemeClr val="tx1"/>
            </a:solidFill>
          </a:endParaRPr>
        </a:p>
      </dgm:t>
    </dgm:pt>
    <dgm:pt modelId="{B9E4A1AE-D071-4949-A351-091183635047}" type="parTrans" cxnId="{40871EFA-40F2-4170-9CE2-590E67F9C749}">
      <dgm:prSet/>
      <dgm:spPr/>
      <dgm:t>
        <a:bodyPr/>
        <a:lstStyle/>
        <a:p>
          <a:endParaRPr lang="en-US"/>
        </a:p>
      </dgm:t>
    </dgm:pt>
    <dgm:pt modelId="{DA198075-91EB-4068-ACE7-DD0D6EDFEF83}" type="sibTrans" cxnId="{40871EFA-40F2-4170-9CE2-590E67F9C749}">
      <dgm:prSet/>
      <dgm:spPr/>
      <dgm:t>
        <a:bodyPr/>
        <a:lstStyle/>
        <a:p>
          <a:endParaRPr lang="en-US"/>
        </a:p>
      </dgm:t>
    </dgm:pt>
    <dgm:pt modelId="{D6219990-4C85-49E2-BCD3-FD247A305AA1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itchFamily="34" charset="0"/>
            </a:rPr>
            <a:t>DAYA USAHA</a:t>
          </a:r>
          <a:endParaRPr lang="en-US" sz="2400" b="1" dirty="0">
            <a:solidFill>
              <a:schemeClr val="tx1"/>
            </a:solidFill>
          </a:endParaRPr>
        </a:p>
      </dgm:t>
    </dgm:pt>
    <dgm:pt modelId="{1B7ADC8B-504B-4CF8-9737-0FCFD41A9A94}" type="parTrans" cxnId="{BE68B4FE-FFFE-46BB-B0BE-6DBE34B24990}">
      <dgm:prSet/>
      <dgm:spPr/>
      <dgm:t>
        <a:bodyPr/>
        <a:lstStyle/>
        <a:p>
          <a:endParaRPr lang="en-US"/>
        </a:p>
      </dgm:t>
    </dgm:pt>
    <dgm:pt modelId="{C230BB3A-2AA3-41F4-97EE-3B8B7FDE0854}" type="sibTrans" cxnId="{BE68B4FE-FFFE-46BB-B0BE-6DBE34B24990}">
      <dgm:prSet/>
      <dgm:spPr/>
      <dgm:t>
        <a:bodyPr/>
        <a:lstStyle/>
        <a:p>
          <a:endParaRPr lang="en-US"/>
        </a:p>
      </dgm:t>
    </dgm:pt>
    <dgm:pt modelId="{5661005A-2976-460F-8CE8-5405CC9AAFD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FUNGSIAN UTAMA</a:t>
          </a:r>
          <a:endParaRPr lang="en-US" sz="2400" b="1" dirty="0">
            <a:solidFill>
              <a:schemeClr val="tx1"/>
            </a:solidFill>
          </a:endParaRPr>
        </a:p>
      </dgm:t>
    </dgm:pt>
    <dgm:pt modelId="{E4B3B9F5-DFB7-40BC-AD8E-E10414CA7082}" type="parTrans" cxnId="{B7B03F15-C43A-4A9E-91EF-A7B36C096BAE}">
      <dgm:prSet/>
      <dgm:spPr/>
      <dgm:t>
        <a:bodyPr/>
        <a:lstStyle/>
        <a:p>
          <a:endParaRPr lang="en-US"/>
        </a:p>
      </dgm:t>
    </dgm:pt>
    <dgm:pt modelId="{3DD214EB-B1C1-4DCE-90F2-A8CB3C57A2CA}" type="sibTrans" cxnId="{B7B03F15-C43A-4A9E-91EF-A7B36C096BAE}">
      <dgm:prSet/>
      <dgm:spPr/>
      <dgm:t>
        <a:bodyPr/>
        <a:lstStyle/>
        <a:p>
          <a:endParaRPr lang="en-US"/>
        </a:p>
      </dgm:t>
    </dgm:pt>
    <dgm:pt modelId="{7C3B0774-07FC-449B-B0A3-F4866A26087F}">
      <dgm:prSet/>
      <dgm:spPr/>
      <dgm:t>
        <a:bodyPr/>
        <a:lstStyle/>
        <a:p>
          <a:endParaRPr lang="en-US"/>
        </a:p>
      </dgm:t>
    </dgm:pt>
    <dgm:pt modelId="{04465D90-475E-4B6E-88FD-48564A83E4DD}" type="parTrans" cxnId="{2B51B59C-5DAD-4603-82EB-F2FBF321538D}">
      <dgm:prSet/>
      <dgm:spPr/>
      <dgm:t>
        <a:bodyPr/>
        <a:lstStyle/>
        <a:p>
          <a:endParaRPr lang="en-US"/>
        </a:p>
      </dgm:t>
    </dgm:pt>
    <dgm:pt modelId="{7C813A68-5EA0-43C2-987E-816C92E0D08C}" type="sibTrans" cxnId="{2B51B59C-5DAD-4603-82EB-F2FBF321538D}">
      <dgm:prSet/>
      <dgm:spPr/>
      <dgm:t>
        <a:bodyPr/>
        <a:lstStyle/>
        <a:p>
          <a:endParaRPr lang="en-US"/>
        </a:p>
      </dgm:t>
    </dgm:pt>
    <dgm:pt modelId="{8DA56C87-9741-405A-A8A5-D54DFD36C353}" type="pres">
      <dgm:prSet presAssocID="{7D09EFFB-2A24-4839-947F-0AEA296F44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5F85C-BEB9-4168-BC52-975598E32264}" type="pres">
      <dgm:prSet presAssocID="{D081ADC7-2745-4659-8100-382BBFE8E04B}" presName="centerShape" presStyleLbl="node0" presStyleIdx="0" presStyleCnt="1" custScaleX="116603" custScaleY="86645" custLinFactNeighborY="-6577"/>
      <dgm:spPr/>
      <dgm:t>
        <a:bodyPr/>
        <a:lstStyle/>
        <a:p>
          <a:endParaRPr lang="en-US"/>
        </a:p>
      </dgm:t>
    </dgm:pt>
    <dgm:pt modelId="{008C2B34-CB25-4779-83E2-6AEE4BF894E8}" type="pres">
      <dgm:prSet presAssocID="{B9E4A1AE-D071-4949-A351-091183635047}" presName="parTrans" presStyleLbl="sibTrans2D1" presStyleIdx="0" presStyleCnt="3"/>
      <dgm:spPr/>
      <dgm:t>
        <a:bodyPr/>
        <a:lstStyle/>
        <a:p>
          <a:endParaRPr lang="en-US"/>
        </a:p>
      </dgm:t>
    </dgm:pt>
    <dgm:pt modelId="{F0F48638-3F1C-4EBF-96B9-041E5593AE3E}" type="pres">
      <dgm:prSet presAssocID="{B9E4A1AE-D071-4949-A351-0911836350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4162367-C5A6-4C8E-B19A-722AAD8B1D51}" type="pres">
      <dgm:prSet presAssocID="{059E60C7-F2F1-4B67-B794-5159ABAD8B2B}" presName="node" presStyleLbl="node1" presStyleIdx="0" presStyleCnt="3" custScaleX="208483" custScaleY="84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418EB-19FC-4525-844F-6FCE09C81748}" type="pres">
      <dgm:prSet presAssocID="{1B7ADC8B-504B-4CF8-9737-0FCFD41A9A9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F53C68B1-BD41-49AC-92C1-F7FAC8C7A3B4}" type="pres">
      <dgm:prSet presAssocID="{1B7ADC8B-504B-4CF8-9737-0FCFD41A9A9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F860FEA-2714-4C29-8EA5-AD73F9B94C62}" type="pres">
      <dgm:prSet presAssocID="{D6219990-4C85-49E2-BCD3-FD247A305AA1}" presName="node" presStyleLbl="node1" presStyleIdx="1" presStyleCnt="3" custScaleX="156928" custScaleY="74402" custRadScaleRad="112256" custRadScaleInc="-2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389A2-6625-4ABF-AD23-6B27D68FBE44}" type="pres">
      <dgm:prSet presAssocID="{E4B3B9F5-DFB7-40BC-AD8E-E10414CA7082}" presName="parTrans" presStyleLbl="sibTrans2D1" presStyleIdx="2" presStyleCnt="3"/>
      <dgm:spPr/>
      <dgm:t>
        <a:bodyPr/>
        <a:lstStyle/>
        <a:p>
          <a:endParaRPr lang="en-US"/>
        </a:p>
      </dgm:t>
    </dgm:pt>
    <dgm:pt modelId="{7307F0DB-4395-4398-AAC9-BEB95180833B}" type="pres">
      <dgm:prSet presAssocID="{E4B3B9F5-DFB7-40BC-AD8E-E10414CA708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610A933-46E3-4F03-AA43-3C50D8FB69AD}" type="pres">
      <dgm:prSet presAssocID="{5661005A-2976-460F-8CE8-5405CC9AAFDE}" presName="node" presStyleLbl="node1" presStyleIdx="2" presStyleCnt="3" custScaleX="156928" custScaleY="74402" custRadScaleRad="111304" custRadScaleInc="24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3EA0C-A11C-488A-A7E8-F332AD758C06}" type="presOf" srcId="{D6219990-4C85-49E2-BCD3-FD247A305AA1}" destId="{DF860FEA-2714-4C29-8EA5-AD73F9B94C62}" srcOrd="0" destOrd="0" presId="urn:microsoft.com/office/officeart/2005/8/layout/radial5"/>
    <dgm:cxn modelId="{40871EFA-40F2-4170-9CE2-590E67F9C749}" srcId="{D081ADC7-2745-4659-8100-382BBFE8E04B}" destId="{059E60C7-F2F1-4B67-B794-5159ABAD8B2B}" srcOrd="0" destOrd="0" parTransId="{B9E4A1AE-D071-4949-A351-091183635047}" sibTransId="{DA198075-91EB-4068-ACE7-DD0D6EDFEF83}"/>
    <dgm:cxn modelId="{42713438-B167-4AA5-8BA0-1B3318012802}" type="presOf" srcId="{D081ADC7-2745-4659-8100-382BBFE8E04B}" destId="{B5B5F85C-BEB9-4168-BC52-975598E32264}" srcOrd="0" destOrd="0" presId="urn:microsoft.com/office/officeart/2005/8/layout/radial5"/>
    <dgm:cxn modelId="{C62D4352-0B4C-4519-ADA2-E243F344602E}" srcId="{7D09EFFB-2A24-4839-947F-0AEA296F440F}" destId="{D081ADC7-2745-4659-8100-382BBFE8E04B}" srcOrd="0" destOrd="0" parTransId="{10567009-015F-4F9E-A85D-9DD8FA20DFAE}" sibTransId="{F2DB7B31-780B-4668-A2C1-ACE1949445EA}"/>
    <dgm:cxn modelId="{D53B9286-BAAB-4450-AE47-772D942C727E}" type="presOf" srcId="{E4B3B9F5-DFB7-40BC-AD8E-E10414CA7082}" destId="{322389A2-6625-4ABF-AD23-6B27D68FBE44}" srcOrd="0" destOrd="0" presId="urn:microsoft.com/office/officeart/2005/8/layout/radial5"/>
    <dgm:cxn modelId="{F389A317-2E42-49C6-946D-0AC4D35EF388}" type="presOf" srcId="{7D09EFFB-2A24-4839-947F-0AEA296F440F}" destId="{8DA56C87-9741-405A-A8A5-D54DFD36C353}" srcOrd="0" destOrd="0" presId="urn:microsoft.com/office/officeart/2005/8/layout/radial5"/>
    <dgm:cxn modelId="{0BF12653-BD4F-454F-AC37-8381B4D4585E}" type="presOf" srcId="{B9E4A1AE-D071-4949-A351-091183635047}" destId="{F0F48638-3F1C-4EBF-96B9-041E5593AE3E}" srcOrd="1" destOrd="0" presId="urn:microsoft.com/office/officeart/2005/8/layout/radial5"/>
    <dgm:cxn modelId="{75483835-3EEB-4748-AAC5-BA989BBDCEE3}" type="presOf" srcId="{1B7ADC8B-504B-4CF8-9737-0FCFD41A9A94}" destId="{F53C68B1-BD41-49AC-92C1-F7FAC8C7A3B4}" srcOrd="1" destOrd="0" presId="urn:microsoft.com/office/officeart/2005/8/layout/radial5"/>
    <dgm:cxn modelId="{880825D2-7C49-4BD7-99EB-BF045C8B5403}" type="presOf" srcId="{E4B3B9F5-DFB7-40BC-AD8E-E10414CA7082}" destId="{7307F0DB-4395-4398-AAC9-BEB95180833B}" srcOrd="1" destOrd="0" presId="urn:microsoft.com/office/officeart/2005/8/layout/radial5"/>
    <dgm:cxn modelId="{5F92D8FB-B1BA-42C2-ACE6-029862539074}" type="presOf" srcId="{5661005A-2976-460F-8CE8-5405CC9AAFDE}" destId="{F610A933-46E3-4F03-AA43-3C50D8FB69AD}" srcOrd="0" destOrd="0" presId="urn:microsoft.com/office/officeart/2005/8/layout/radial5"/>
    <dgm:cxn modelId="{048CDD9F-B712-4B55-BE57-56FA32233DD2}" type="presOf" srcId="{1B7ADC8B-504B-4CF8-9737-0FCFD41A9A94}" destId="{378418EB-19FC-4525-844F-6FCE09C81748}" srcOrd="0" destOrd="0" presId="urn:microsoft.com/office/officeart/2005/8/layout/radial5"/>
    <dgm:cxn modelId="{2B51B59C-5DAD-4603-82EB-F2FBF321538D}" srcId="{7D09EFFB-2A24-4839-947F-0AEA296F440F}" destId="{7C3B0774-07FC-449B-B0A3-F4866A26087F}" srcOrd="1" destOrd="0" parTransId="{04465D90-475E-4B6E-88FD-48564A83E4DD}" sibTransId="{7C813A68-5EA0-43C2-987E-816C92E0D08C}"/>
    <dgm:cxn modelId="{BE68B4FE-FFFE-46BB-B0BE-6DBE34B24990}" srcId="{D081ADC7-2745-4659-8100-382BBFE8E04B}" destId="{D6219990-4C85-49E2-BCD3-FD247A305AA1}" srcOrd="1" destOrd="0" parTransId="{1B7ADC8B-504B-4CF8-9737-0FCFD41A9A94}" sibTransId="{C230BB3A-2AA3-41F4-97EE-3B8B7FDE0854}"/>
    <dgm:cxn modelId="{B7B03F15-C43A-4A9E-91EF-A7B36C096BAE}" srcId="{D081ADC7-2745-4659-8100-382BBFE8E04B}" destId="{5661005A-2976-460F-8CE8-5405CC9AAFDE}" srcOrd="2" destOrd="0" parTransId="{E4B3B9F5-DFB7-40BC-AD8E-E10414CA7082}" sibTransId="{3DD214EB-B1C1-4DCE-90F2-A8CB3C57A2CA}"/>
    <dgm:cxn modelId="{A3B592DF-1F18-4121-93B7-70D0E0D2CAC8}" type="presOf" srcId="{B9E4A1AE-D071-4949-A351-091183635047}" destId="{008C2B34-CB25-4779-83E2-6AEE4BF894E8}" srcOrd="0" destOrd="0" presId="urn:microsoft.com/office/officeart/2005/8/layout/radial5"/>
    <dgm:cxn modelId="{4047CB1D-653C-4E52-8CAE-7FC08FBE24DB}" type="presOf" srcId="{059E60C7-F2F1-4B67-B794-5159ABAD8B2B}" destId="{64162367-C5A6-4C8E-B19A-722AAD8B1D51}" srcOrd="0" destOrd="0" presId="urn:microsoft.com/office/officeart/2005/8/layout/radial5"/>
    <dgm:cxn modelId="{A88161B0-8032-4D17-82FF-6794B57DEE81}" type="presParOf" srcId="{8DA56C87-9741-405A-A8A5-D54DFD36C353}" destId="{B5B5F85C-BEB9-4168-BC52-975598E32264}" srcOrd="0" destOrd="0" presId="urn:microsoft.com/office/officeart/2005/8/layout/radial5"/>
    <dgm:cxn modelId="{CD1D58F0-26A0-4A81-8A09-FCA3CE66B059}" type="presParOf" srcId="{8DA56C87-9741-405A-A8A5-D54DFD36C353}" destId="{008C2B34-CB25-4779-83E2-6AEE4BF894E8}" srcOrd="1" destOrd="0" presId="urn:microsoft.com/office/officeart/2005/8/layout/radial5"/>
    <dgm:cxn modelId="{8FF247E7-9F68-4C58-81C5-792B9196ACCC}" type="presParOf" srcId="{008C2B34-CB25-4779-83E2-6AEE4BF894E8}" destId="{F0F48638-3F1C-4EBF-96B9-041E5593AE3E}" srcOrd="0" destOrd="0" presId="urn:microsoft.com/office/officeart/2005/8/layout/radial5"/>
    <dgm:cxn modelId="{C873C874-498C-4CBE-A4BE-0CD4321697C4}" type="presParOf" srcId="{8DA56C87-9741-405A-A8A5-D54DFD36C353}" destId="{64162367-C5A6-4C8E-B19A-722AAD8B1D51}" srcOrd="2" destOrd="0" presId="urn:microsoft.com/office/officeart/2005/8/layout/radial5"/>
    <dgm:cxn modelId="{ECBA5D83-E5BB-45C5-8621-5BFCA3A5733F}" type="presParOf" srcId="{8DA56C87-9741-405A-A8A5-D54DFD36C353}" destId="{378418EB-19FC-4525-844F-6FCE09C81748}" srcOrd="3" destOrd="0" presId="urn:microsoft.com/office/officeart/2005/8/layout/radial5"/>
    <dgm:cxn modelId="{261C0A93-CE31-44D9-BC9F-2229493DBAAA}" type="presParOf" srcId="{378418EB-19FC-4525-844F-6FCE09C81748}" destId="{F53C68B1-BD41-49AC-92C1-F7FAC8C7A3B4}" srcOrd="0" destOrd="0" presId="urn:microsoft.com/office/officeart/2005/8/layout/radial5"/>
    <dgm:cxn modelId="{207ABCEE-A899-47EE-833C-2C542F69D74E}" type="presParOf" srcId="{8DA56C87-9741-405A-A8A5-D54DFD36C353}" destId="{DF860FEA-2714-4C29-8EA5-AD73F9B94C62}" srcOrd="4" destOrd="0" presId="urn:microsoft.com/office/officeart/2005/8/layout/radial5"/>
    <dgm:cxn modelId="{C3C21762-5FBB-4D10-B3C1-8E223A14AAC0}" type="presParOf" srcId="{8DA56C87-9741-405A-A8A5-D54DFD36C353}" destId="{322389A2-6625-4ABF-AD23-6B27D68FBE44}" srcOrd="5" destOrd="0" presId="urn:microsoft.com/office/officeart/2005/8/layout/radial5"/>
    <dgm:cxn modelId="{F5630AD9-83A5-44F4-99A3-CC64D1C08410}" type="presParOf" srcId="{322389A2-6625-4ABF-AD23-6B27D68FBE44}" destId="{7307F0DB-4395-4398-AAC9-BEB95180833B}" srcOrd="0" destOrd="0" presId="urn:microsoft.com/office/officeart/2005/8/layout/radial5"/>
    <dgm:cxn modelId="{F855486D-64A6-4714-B9D3-DE577669A2D4}" type="presParOf" srcId="{8DA56C87-9741-405A-A8A5-D54DFD36C353}" destId="{F610A933-46E3-4F03-AA43-3C50D8FB69A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53880" cy="467441"/>
          </a:xfrm>
          <a:prstGeom prst="rect">
            <a:avLst/>
          </a:prstGeom>
        </p:spPr>
        <p:txBody>
          <a:bodyPr vert="horz" lIns="91871" tIns="45936" rIns="91871" bIns="459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9849" y="3"/>
            <a:ext cx="3053880" cy="467441"/>
          </a:xfrm>
          <a:prstGeom prst="rect">
            <a:avLst/>
          </a:prstGeom>
        </p:spPr>
        <p:txBody>
          <a:bodyPr vert="horz" lIns="91871" tIns="45936" rIns="91871" bIns="459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2E9FA9-2DDD-4093-9A96-3C1FCF9F6B01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76571"/>
            <a:ext cx="3053880" cy="467441"/>
          </a:xfrm>
          <a:prstGeom prst="rect">
            <a:avLst/>
          </a:prstGeom>
        </p:spPr>
        <p:txBody>
          <a:bodyPr vert="horz" lIns="91871" tIns="45936" rIns="91871" bIns="459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9849" y="8876571"/>
            <a:ext cx="3053880" cy="467441"/>
          </a:xfrm>
          <a:prstGeom prst="rect">
            <a:avLst/>
          </a:prstGeom>
        </p:spPr>
        <p:txBody>
          <a:bodyPr vert="horz" lIns="91871" tIns="45936" rIns="91871" bIns="459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A1AD94-5234-4570-8ED2-AADC8C358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30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53880" cy="467441"/>
          </a:xfrm>
          <a:prstGeom prst="rect">
            <a:avLst/>
          </a:prstGeom>
        </p:spPr>
        <p:txBody>
          <a:bodyPr vert="horz" lIns="91871" tIns="45936" rIns="91871" bIns="459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9849" y="3"/>
            <a:ext cx="3053880" cy="467441"/>
          </a:xfrm>
          <a:prstGeom prst="rect">
            <a:avLst/>
          </a:prstGeom>
        </p:spPr>
        <p:txBody>
          <a:bodyPr vert="horz" lIns="91871" tIns="45936" rIns="91871" bIns="459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27D875-85ED-42B7-A668-EC6DAB60222A}" type="datetimeFigureOut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73600" cy="350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1" tIns="45936" rIns="91871" bIns="4593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379" y="4439895"/>
            <a:ext cx="5636579" cy="4205365"/>
          </a:xfrm>
          <a:prstGeom prst="rect">
            <a:avLst/>
          </a:prstGeom>
        </p:spPr>
        <p:txBody>
          <a:bodyPr vert="horz" lIns="91871" tIns="45936" rIns="91871" bIns="4593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76571"/>
            <a:ext cx="3053880" cy="467441"/>
          </a:xfrm>
          <a:prstGeom prst="rect">
            <a:avLst/>
          </a:prstGeom>
        </p:spPr>
        <p:txBody>
          <a:bodyPr vert="horz" lIns="91871" tIns="45936" rIns="91871" bIns="459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9849" y="8876571"/>
            <a:ext cx="3053880" cy="467441"/>
          </a:xfrm>
          <a:prstGeom prst="rect">
            <a:avLst/>
          </a:prstGeom>
        </p:spPr>
        <p:txBody>
          <a:bodyPr vert="horz" lIns="91871" tIns="45936" rIns="91871" bIns="459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73610B-0F47-43A3-8525-1C7DBB850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31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6458-4B12-4578-B8CA-D6811AF020D7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5277-87E5-4562-BD80-CEF73FD63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4857-1418-4F94-8318-D3FA3FB0F041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A979-25B1-477D-9789-CDF5A5D41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91D2-405E-439B-8AFE-E0DAB5D5C42E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5DDE-45A7-4F0C-828B-B1B55831D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842"/>
            <a:ext cx="8229600" cy="868958"/>
          </a:xfrm>
          <a:prstGeom prst="rect">
            <a:avLst/>
          </a:prstGeom>
        </p:spPr>
        <p:txBody>
          <a:bodyPr/>
          <a:lstStyle>
            <a:lvl1pPr>
              <a:defRPr sz="3800" baseline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>
            <a:lvl1pPr>
              <a:defRPr baseline="0">
                <a:latin typeface="Century Gothic" pitchFamily="34" charset="0"/>
              </a:defRPr>
            </a:lvl1pPr>
            <a:lvl2pPr>
              <a:defRPr baseline="0">
                <a:latin typeface="Century Gothic" pitchFamily="34" charset="0"/>
              </a:defRPr>
            </a:lvl2pPr>
            <a:lvl3pPr>
              <a:defRPr baseline="0">
                <a:latin typeface="Century Gothic" pitchFamily="34" charset="0"/>
              </a:defRPr>
            </a:lvl3pPr>
            <a:lvl4pPr>
              <a:defRPr baseline="0">
                <a:latin typeface="Century Gothic" pitchFamily="34" charset="0"/>
              </a:defRPr>
            </a:lvl4pPr>
            <a:lvl5pPr>
              <a:defRPr baseline="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855B-1E7E-4764-92BC-5BBC367871E5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CFE9-682E-4D39-B3FE-CDD05D1EC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5CF0-464E-476D-A3DE-1770E8C75731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A8A7-55B9-4563-BE16-64FA9D95F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3E11-FED7-4275-BDB9-616EDC530439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4864-92FC-4D2C-9208-1C7E3D869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15E2-C98B-47D1-9314-FCE8EF92F896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5A2C-044F-4415-AD85-69E4D013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9E90-0E16-410A-B42D-19809EA94BA7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14ED-9B2A-4103-8616-1E77616A2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74F3-1930-462B-8CF7-E78F1CBC99A9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8A4C-C867-40FC-8902-DDFAE6966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D813-1A71-40AF-9923-C37E776DB9A7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E5C5-33EA-45EC-B12C-EB5377C1C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7DA53-2462-4A56-9266-44F8D857786F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E7AD-79ED-4CFC-AD9D-0682763A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1FD3C-DDAB-476F-BE39-E6032A832D36}" type="datetime1">
              <a:rPr lang="en-US"/>
              <a:pPr>
                <a:defRPr/>
              </a:pPr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3F1FE1-B0E2-49D0-80D8-7EC879BC2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Red_wallpaper 04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5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683568" y="1628800"/>
            <a:ext cx="7920880" cy="24482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TAKLIMAT PROSES PENILAIAN PRESTASI TAHUN 2013</a:t>
            </a:r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KUMPULAN PENGURUSAN &amp; PROFESIONAL </a:t>
            </a:r>
            <a:b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(BUKAN AKADEMIK)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8EFB9-AABE-4C87-B37E-1AC99ADA4B4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337050"/>
            <a:ext cx="9144000" cy="838200"/>
          </a:xfrm>
          <a:prstGeom prst="rect">
            <a:avLst/>
          </a:prstGeom>
          <a:solidFill>
            <a:srgbClr val="A215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8EFB9-AABE-4C87-B37E-1AC99ADA4B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251450"/>
            <a:ext cx="9144000" cy="152400"/>
          </a:xfrm>
          <a:prstGeom prst="rect">
            <a:avLst/>
          </a:prstGeom>
          <a:solidFill>
            <a:srgbClr val="7987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9750" y="4365625"/>
            <a:ext cx="7993063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Impact"/>
                <a:cs typeface="Impact"/>
              </a:rPr>
              <a:t>UNIVERSITI PUTRA MALAYSIA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775269"/>
              </p:ext>
            </p:extLst>
          </p:nvPr>
        </p:nvGraphicFramePr>
        <p:xfrm>
          <a:off x="642910" y="1857364"/>
          <a:ext cx="8175282" cy="39058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6143"/>
                <a:gridCol w="1108950"/>
                <a:gridCol w="1168343"/>
                <a:gridCol w="1175377"/>
                <a:gridCol w="1909988"/>
                <a:gridCol w="1196481"/>
              </a:tblGrid>
              <a:tr h="8136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Komponen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Wajaran</a:t>
                      </a:r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Pecahan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Wajaran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058555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</a:t>
                      </a:r>
                      <a:r>
                        <a:rPr lang="en-US" sz="1400" baseline="0" dirty="0" smtClean="0"/>
                        <a:t> – 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48-52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 / </a:t>
                      </a:r>
                      <a:r>
                        <a:rPr lang="en-US" sz="1400" dirty="0" err="1" smtClean="0"/>
                        <a:t>Ketua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Pentadbiran</a:t>
                      </a:r>
                      <a:r>
                        <a:rPr lang="en-US" sz="1400" dirty="0" smtClean="0"/>
                        <a:t>/ </a:t>
                      </a:r>
                      <a:r>
                        <a:rPr lang="en-US" sz="1400" dirty="0" err="1" smtClean="0"/>
                        <a:t>Pengarah</a:t>
                      </a:r>
                      <a:r>
                        <a:rPr lang="en-US" sz="1400" dirty="0" smtClean="0"/>
                        <a:t> / </a:t>
                      </a:r>
                      <a:r>
                        <a:rPr lang="en-US" sz="1400" dirty="0" err="1" smtClean="0"/>
                        <a:t>Timb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dirty="0" err="1" smtClean="0"/>
                        <a:t>Pengarah</a:t>
                      </a:r>
                      <a:r>
                        <a:rPr lang="en-US" sz="1400" dirty="0" smtClean="0"/>
                        <a:t>/ </a:t>
                      </a:r>
                      <a:r>
                        <a:rPr lang="en-US" sz="1400" dirty="0" err="1" smtClean="0"/>
                        <a:t>Ketua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Pusat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JUSA</a:t>
                      </a:r>
                      <a:endParaRPr lang="en-US" sz="1400" dirty="0"/>
                    </a:p>
                  </a:txBody>
                  <a:tcPr/>
                </a:tc>
              </a:tr>
              <a:tr h="8364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Transformasi</a:t>
                      </a:r>
                      <a:r>
                        <a:rPr lang="en-US" sz="1400" b="1" dirty="0" smtClean="0"/>
                        <a:t> Management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40-50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60-80</a:t>
                      </a:r>
                    </a:p>
                  </a:txBody>
                  <a:tcPr marL="12700" marR="12700" marT="12700" marB="0" anchor="ctr"/>
                </a:tc>
              </a:tr>
              <a:tr h="5986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Fungsian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0-20</a:t>
                      </a:r>
                    </a:p>
                  </a:txBody>
                  <a:tcPr marL="12700" marR="12700" marT="12700" marB="0" anchor="ctr"/>
                </a:tc>
              </a:tr>
              <a:tr h="5986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Daya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Usaya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/>
          <a:lstStyle/>
          <a:p>
            <a:r>
              <a:rPr lang="en-US" sz="2800" dirty="0" smtClean="0"/>
              <a:t>WAJARAN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401080" cy="1156990"/>
          </a:xfrm>
        </p:spPr>
        <p:txBody>
          <a:bodyPr/>
          <a:lstStyle/>
          <a:p>
            <a:r>
              <a:rPr lang="en-US" sz="2800" dirty="0" smtClean="0"/>
              <a:t>Pembangunan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</a:t>
            </a:r>
            <a:r>
              <a:rPr lang="en-US" sz="2800" dirty="0" err="1" smtClean="0"/>
              <a:t>Tahunan</a:t>
            </a:r>
            <a:r>
              <a:rPr lang="en-US" sz="2800" dirty="0" smtClean="0"/>
              <a:t> </a:t>
            </a:r>
            <a:r>
              <a:rPr lang="en-US" sz="2800" dirty="0" err="1" smtClean="0"/>
              <a:t>Pentadbir</a:t>
            </a:r>
            <a:r>
              <a:rPr lang="en-US" sz="2800" dirty="0" smtClean="0"/>
              <a:t> (</a:t>
            </a:r>
            <a:r>
              <a:rPr lang="en-US" sz="2800" dirty="0" err="1" smtClean="0"/>
              <a:t>elpptNA</a:t>
            </a:r>
            <a:r>
              <a:rPr lang="en-US" sz="2800" dirty="0" smtClean="0"/>
              <a:t>)</a:t>
            </a:r>
            <a:endParaRPr lang="ms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4104456"/>
          </a:xfrm>
        </p:spPr>
        <p:txBody>
          <a:bodyPr/>
          <a:lstStyle/>
          <a:p>
            <a:r>
              <a:rPr lang="en-US" sz="2400" dirty="0" err="1" smtClean="0"/>
              <a:t>Sistem</a:t>
            </a:r>
            <a:r>
              <a:rPr lang="en-US" sz="2400" dirty="0" smtClean="0"/>
              <a:t> online </a:t>
            </a:r>
            <a:r>
              <a:rPr lang="en-US" sz="2400" dirty="0" err="1" smtClean="0"/>
              <a:t>sepenuhnya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2013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dibangunkan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berkerjasama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IDEC</a:t>
            </a:r>
          </a:p>
          <a:p>
            <a:r>
              <a:rPr lang="en-US" sz="2400" dirty="0" err="1" smtClean="0"/>
              <a:t>Alamat</a:t>
            </a:r>
            <a:r>
              <a:rPr lang="en-US" sz="2400" dirty="0" smtClean="0"/>
              <a:t> </a:t>
            </a:r>
            <a:r>
              <a:rPr lang="en-US" sz="2400" dirty="0" err="1" smtClean="0"/>
              <a:t>url</a:t>
            </a:r>
            <a:r>
              <a:rPr lang="en-US" sz="2400" dirty="0" smtClean="0"/>
              <a:t>: </a:t>
            </a:r>
            <a:r>
              <a:rPr lang="en-US" sz="2400" dirty="0" err="1" smtClean="0"/>
              <a:t>reg.upm.edu.my</a:t>
            </a:r>
            <a:r>
              <a:rPr lang="en-US" sz="2400" dirty="0" smtClean="0"/>
              <a:t>/</a:t>
            </a:r>
            <a:r>
              <a:rPr lang="en-US" sz="2400" dirty="0" err="1" smtClean="0"/>
              <a:t>elpptNA</a:t>
            </a:r>
            <a:endParaRPr lang="en-US" sz="2400" dirty="0" smtClean="0"/>
          </a:p>
          <a:p>
            <a:r>
              <a:rPr lang="en-US" sz="2400" dirty="0" smtClean="0"/>
              <a:t>Web-base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diakses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mana-mana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bila-bila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endParaRPr lang="en-US" sz="2400" dirty="0" smtClean="0"/>
          </a:p>
          <a:p>
            <a:r>
              <a:rPr lang="en-US" sz="2400" dirty="0" smtClean="0"/>
              <a:t>Platform </a:t>
            </a:r>
            <a:r>
              <a:rPr lang="en-US" sz="2400" i="1" dirty="0" smtClean="0"/>
              <a:t>chrome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internet explorer</a:t>
            </a:r>
          </a:p>
          <a:p>
            <a:r>
              <a:rPr lang="en-US" sz="2400" dirty="0" smtClean="0"/>
              <a:t>Manual </a:t>
            </a:r>
            <a:r>
              <a:rPr lang="en-US" sz="2400" dirty="0" err="1" smtClean="0"/>
              <a:t>pengguna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disediakan</a:t>
            </a:r>
            <a:endParaRPr lang="en-US" sz="2400" dirty="0" smtClean="0"/>
          </a:p>
          <a:p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staf</a:t>
            </a:r>
            <a:r>
              <a:rPr lang="en-US" sz="2400" dirty="0" smtClean="0"/>
              <a:t> </a:t>
            </a:r>
            <a:r>
              <a:rPr lang="en-US" sz="2400" dirty="0" err="1" smtClean="0"/>
              <a:t>Pengurusan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Profesional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kontrak</a:t>
            </a:r>
            <a:r>
              <a:rPr lang="en-US" sz="2400" dirty="0" smtClean="0"/>
              <a:t>)</a:t>
            </a:r>
          </a:p>
          <a:p>
            <a:endParaRPr lang="en-US" sz="2800" dirty="0" smtClean="0"/>
          </a:p>
          <a:p>
            <a:endParaRPr lang="ms-MY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r>
              <a:rPr lang="en-US" sz="2800" dirty="0" smtClean="0"/>
              <a:t>Pembangunan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elpptNA</a:t>
            </a:r>
            <a:endParaRPr lang="ms-MY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00034" y="3000372"/>
            <a:ext cx="1071570" cy="1357322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 KPI</a:t>
            </a:r>
            <a:endParaRPr lang="ms-MY" dirty="0"/>
          </a:p>
        </p:txBody>
      </p:sp>
      <p:sp>
        <p:nvSpPr>
          <p:cNvPr id="6" name="Rectangle 5"/>
          <p:cNvSpPr/>
          <p:nvPr/>
        </p:nvSpPr>
        <p:spPr>
          <a:xfrm>
            <a:off x="2071670" y="3000372"/>
            <a:ext cx="1564226" cy="1571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Modul</a:t>
            </a:r>
            <a:r>
              <a:rPr lang="en-US" dirty="0" smtClean="0"/>
              <a:t> SKT/ KPI</a:t>
            </a:r>
            <a:endParaRPr lang="ms-MY" dirty="0"/>
          </a:p>
        </p:txBody>
      </p:sp>
      <p:sp>
        <p:nvSpPr>
          <p:cNvPr id="8" name="Rectangle 7"/>
          <p:cNvSpPr/>
          <p:nvPr/>
        </p:nvSpPr>
        <p:spPr>
          <a:xfrm>
            <a:off x="4139952" y="2996952"/>
            <a:ext cx="1584176" cy="15716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endParaRPr lang="ms-MY" dirty="0"/>
          </a:p>
        </p:txBody>
      </p:sp>
      <p:sp>
        <p:nvSpPr>
          <p:cNvPr id="14" name="Down Arrow 13"/>
          <p:cNvSpPr/>
          <p:nvPr/>
        </p:nvSpPr>
        <p:spPr>
          <a:xfrm>
            <a:off x="1000100" y="2428868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Down Arrow 14"/>
          <p:cNvSpPr/>
          <p:nvPr/>
        </p:nvSpPr>
        <p:spPr>
          <a:xfrm>
            <a:off x="2843808" y="2420888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Down Arrow 15"/>
          <p:cNvSpPr/>
          <p:nvPr/>
        </p:nvSpPr>
        <p:spPr>
          <a:xfrm>
            <a:off x="4932040" y="2492896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Pentagon 16"/>
          <p:cNvSpPr/>
          <p:nvPr/>
        </p:nvSpPr>
        <p:spPr>
          <a:xfrm>
            <a:off x="642910" y="1772816"/>
            <a:ext cx="8072494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r>
              <a:rPr lang="en-US" dirty="0" err="1" smtClean="0"/>
              <a:t>Pentadbir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/</a:t>
            </a:r>
            <a:r>
              <a:rPr lang="en-US" dirty="0" err="1" smtClean="0"/>
              <a:t>Pentadbir</a:t>
            </a:r>
            <a:r>
              <a:rPr lang="en-US" dirty="0" smtClean="0"/>
              <a:t> </a:t>
            </a:r>
            <a:r>
              <a:rPr lang="en-US" dirty="0" err="1" smtClean="0"/>
              <a:t>PTj</a:t>
            </a:r>
            <a:r>
              <a:rPr lang="en-US" dirty="0" smtClean="0"/>
              <a:t>/PYD/PPP/PPK</a:t>
            </a:r>
            <a:endParaRPr lang="ms-MY" dirty="0"/>
          </a:p>
        </p:txBody>
      </p:sp>
      <p:sp>
        <p:nvSpPr>
          <p:cNvPr id="18" name="Pentagon 17"/>
          <p:cNvSpPr/>
          <p:nvPr/>
        </p:nvSpPr>
        <p:spPr>
          <a:xfrm>
            <a:off x="2143108" y="5286388"/>
            <a:ext cx="5072098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Bukti</a:t>
            </a:r>
            <a:r>
              <a:rPr lang="en-US" dirty="0" smtClean="0"/>
              <a:t> KPI -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Sokongan</a:t>
            </a:r>
            <a:r>
              <a:rPr lang="en-US" dirty="0" smtClean="0"/>
              <a:t>/</a:t>
            </a:r>
            <a:r>
              <a:rPr lang="en-US" dirty="0" err="1" smtClean="0"/>
              <a:t>Sistem</a:t>
            </a:r>
            <a:endParaRPr lang="ms-MY" dirty="0"/>
          </a:p>
        </p:txBody>
      </p:sp>
      <p:sp>
        <p:nvSpPr>
          <p:cNvPr id="19" name="Up Arrow 18"/>
          <p:cNvSpPr/>
          <p:nvPr/>
        </p:nvSpPr>
        <p:spPr>
          <a:xfrm>
            <a:off x="2843808" y="4581128"/>
            <a:ext cx="71438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Up Arrow 19"/>
          <p:cNvSpPr/>
          <p:nvPr/>
        </p:nvSpPr>
        <p:spPr>
          <a:xfrm>
            <a:off x="4932040" y="4653136"/>
            <a:ext cx="7143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1" name="TextBox 20"/>
          <p:cNvSpPr txBox="1"/>
          <p:nvPr/>
        </p:nvSpPr>
        <p:spPr>
          <a:xfrm>
            <a:off x="714348" y="1844824"/>
            <a:ext cx="100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ms-MY" dirty="0"/>
          </a:p>
        </p:txBody>
      </p:sp>
      <p:sp>
        <p:nvSpPr>
          <p:cNvPr id="22" name="Flowchart: Process 21"/>
          <p:cNvSpPr/>
          <p:nvPr/>
        </p:nvSpPr>
        <p:spPr>
          <a:xfrm>
            <a:off x="6228184" y="3212976"/>
            <a:ext cx="1008112" cy="115041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Jk</a:t>
            </a:r>
            <a:r>
              <a:rPr lang="en-US" dirty="0" smtClean="0"/>
              <a:t> </a:t>
            </a:r>
            <a:r>
              <a:rPr lang="en-US" dirty="0" err="1" smtClean="0"/>
              <a:t>Penilai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PTJ</a:t>
            </a:r>
            <a:endParaRPr lang="ms-MY" dirty="0"/>
          </a:p>
        </p:txBody>
      </p:sp>
      <p:sp>
        <p:nvSpPr>
          <p:cNvPr id="24" name="Flowchart: Process 23"/>
          <p:cNvSpPr/>
          <p:nvPr/>
        </p:nvSpPr>
        <p:spPr>
          <a:xfrm>
            <a:off x="7740352" y="3214686"/>
            <a:ext cx="973912" cy="10784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PPSM UPM</a:t>
            </a:r>
            <a:endParaRPr lang="ms-MY" dirty="0"/>
          </a:p>
        </p:txBody>
      </p:sp>
      <p:sp>
        <p:nvSpPr>
          <p:cNvPr id="26" name="Right Arrow 25"/>
          <p:cNvSpPr/>
          <p:nvPr/>
        </p:nvSpPr>
        <p:spPr>
          <a:xfrm>
            <a:off x="1643042" y="3714752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7" name="Right Arrow 26"/>
          <p:cNvSpPr/>
          <p:nvPr/>
        </p:nvSpPr>
        <p:spPr>
          <a:xfrm>
            <a:off x="3707904" y="3789040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8" name="Right Arrow 27"/>
          <p:cNvSpPr/>
          <p:nvPr/>
        </p:nvSpPr>
        <p:spPr>
          <a:xfrm>
            <a:off x="5868144" y="3714752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9" name="Right Arrow 28"/>
          <p:cNvSpPr/>
          <p:nvPr/>
        </p:nvSpPr>
        <p:spPr>
          <a:xfrm>
            <a:off x="7380312" y="371475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0" name="Curved Left Arrow 29"/>
          <p:cNvSpPr/>
          <p:nvPr/>
        </p:nvSpPr>
        <p:spPr>
          <a:xfrm>
            <a:off x="8172400" y="4365104"/>
            <a:ext cx="256112" cy="6355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31" name="Horizontal Scroll 30"/>
          <p:cNvSpPr/>
          <p:nvPr/>
        </p:nvSpPr>
        <p:spPr>
          <a:xfrm>
            <a:off x="7596336" y="5013176"/>
            <a:ext cx="857256" cy="714380"/>
          </a:xfrm>
          <a:prstGeom prst="horizontalScroll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APC</a:t>
            </a:r>
            <a:endParaRPr lang="ms-MY" dirty="0"/>
          </a:p>
        </p:txBody>
      </p:sp>
      <p:sp>
        <p:nvSpPr>
          <p:cNvPr id="32" name="TextBox 31"/>
          <p:cNvSpPr txBox="1"/>
          <p:nvPr/>
        </p:nvSpPr>
        <p:spPr>
          <a:xfrm>
            <a:off x="1000100" y="6286520"/>
            <a:ext cx="244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URL:reg.upm</a:t>
            </a:r>
            <a:r>
              <a:rPr lang="en-US" dirty="0" smtClean="0"/>
              <a:t>/elpptna</a:t>
            </a:r>
            <a:endParaRPr lang="ms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18933"/>
              </p:ext>
            </p:extLst>
          </p:nvPr>
        </p:nvGraphicFramePr>
        <p:xfrm>
          <a:off x="2143108" y="1055709"/>
          <a:ext cx="4987925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Document" r:id="rId3" imgW="6518520" imgH="8804520" progId="Word.Document.12">
                  <p:embed/>
                </p:oleObj>
              </mc:Choice>
              <mc:Fallback>
                <p:oleObj name="Document" r:id="rId3" imgW="6518520" imgH="8804520" progId="Word.Document.12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055709"/>
                        <a:ext cx="4987925" cy="551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C8A4C-C867-40FC-8902-DDFAE69668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26"/>
              </p:ext>
            </p:extLst>
          </p:nvPr>
        </p:nvGraphicFramePr>
        <p:xfrm>
          <a:off x="2483768" y="908720"/>
          <a:ext cx="4752528" cy="56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3" imgW="5270306" imgH="10083429" progId="Word.Document.12">
                  <p:embed/>
                </p:oleObj>
              </mc:Choice>
              <mc:Fallback>
                <p:oleObj name="Document" r:id="rId3" imgW="5270306" imgH="10083429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908720"/>
                        <a:ext cx="4752528" cy="5689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0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720080"/>
          </a:xfrm>
        </p:spPr>
        <p:txBody>
          <a:bodyPr/>
          <a:lstStyle/>
          <a:p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</a:t>
            </a:r>
            <a:r>
              <a:rPr lang="en-US" sz="2800" dirty="0" err="1" smtClean="0"/>
              <a:t>Tahunan</a:t>
            </a:r>
            <a:endParaRPr lang="ms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60849"/>
            <a:ext cx="7344816" cy="3024336"/>
          </a:xfrm>
        </p:spPr>
        <p:txBody>
          <a:bodyPr/>
          <a:lstStyle/>
          <a:p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– </a:t>
            </a:r>
            <a:r>
              <a:rPr lang="en-US" sz="2800" dirty="0" err="1" smtClean="0"/>
              <a:t>penetapan</a:t>
            </a:r>
            <a:r>
              <a:rPr lang="en-US" sz="2800" dirty="0" smtClean="0"/>
              <a:t> SKT/KPI</a:t>
            </a:r>
          </a:p>
          <a:p>
            <a:r>
              <a:rPr lang="en-US" sz="2800" dirty="0" smtClean="0"/>
              <a:t>Tengah </a:t>
            </a:r>
            <a:r>
              <a:rPr lang="en-US" sz="2800" dirty="0" err="1" smtClean="0"/>
              <a:t>tahun</a:t>
            </a:r>
            <a:r>
              <a:rPr lang="en-US" sz="2800" dirty="0" smtClean="0"/>
              <a:t> – </a:t>
            </a:r>
            <a:r>
              <a:rPr lang="en-US" sz="2800" dirty="0" err="1" smtClean="0"/>
              <a:t>semakan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Akhir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–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SKT </a:t>
            </a:r>
            <a:r>
              <a:rPr lang="en-US" sz="2800" dirty="0" err="1" smtClean="0"/>
              <a:t>dan</a:t>
            </a:r>
            <a:r>
              <a:rPr lang="en-US" sz="2800" dirty="0" smtClean="0"/>
              <a:t> KPI</a:t>
            </a:r>
          </a:p>
          <a:p>
            <a:endParaRPr lang="ms-MY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864096"/>
          </a:xfrm>
          <a:solidFill>
            <a:schemeClr val="accent2"/>
          </a:solidFill>
        </p:spPr>
        <p:txBody>
          <a:bodyPr/>
          <a:lstStyle/>
          <a:p>
            <a:r>
              <a:rPr lang="en-US" sz="2000" b="1" dirty="0" smtClean="0">
                <a:latin typeface="Calibri" pitchFamily="34" charset="0"/>
              </a:rPr>
              <a:t>Proses </a:t>
            </a:r>
            <a:r>
              <a:rPr lang="en-US" sz="2000" b="1" dirty="0" err="1" smtClean="0">
                <a:latin typeface="Calibri" pitchFamily="34" charset="0"/>
              </a:rPr>
              <a:t>Penilaian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Prestasi</a:t>
            </a:r>
            <a:r>
              <a:rPr lang="en-US" sz="2000" b="1" dirty="0" smtClean="0">
                <a:latin typeface="Calibri" pitchFamily="34" charset="0"/>
              </a:rPr>
              <a:t> 2013 </a:t>
            </a:r>
            <a:br>
              <a:rPr lang="en-US" sz="2000" b="1" dirty="0" smtClean="0">
                <a:latin typeface="Calibri" pitchFamily="34" charset="0"/>
              </a:rPr>
            </a:br>
            <a:r>
              <a:rPr lang="en-US" sz="2000" b="1" dirty="0" err="1" smtClean="0">
                <a:latin typeface="Calibri" pitchFamily="34" charset="0"/>
              </a:rPr>
              <a:t>Pengurusan</a:t>
            </a:r>
            <a:r>
              <a:rPr lang="en-US" sz="2000" b="1" dirty="0" smtClean="0">
                <a:latin typeface="Calibri" pitchFamily="34" charset="0"/>
              </a:rPr>
              <a:t> &amp; </a:t>
            </a:r>
            <a:r>
              <a:rPr lang="en-US" sz="2000" b="1" dirty="0" err="1" smtClean="0">
                <a:latin typeface="Calibri" pitchFamily="34" charset="0"/>
              </a:rPr>
              <a:t>Profesional</a:t>
            </a:r>
            <a:r>
              <a:rPr lang="en-US" sz="2000" b="1" dirty="0" smtClean="0">
                <a:latin typeface="Calibri" pitchFamily="34" charset="0"/>
              </a:rPr>
              <a:t> (</a:t>
            </a:r>
            <a:r>
              <a:rPr lang="en-US" sz="2000" b="1" dirty="0" err="1" smtClean="0">
                <a:latin typeface="Calibri" pitchFamily="34" charset="0"/>
              </a:rPr>
              <a:t>Bukan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Kademik</a:t>
            </a:r>
            <a:r>
              <a:rPr lang="en-US" sz="2000" b="1" dirty="0" smtClean="0">
                <a:latin typeface="Calibri" pitchFamily="34" charset="0"/>
              </a:rPr>
              <a:t>)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20575"/>
              </p:ext>
            </p:extLst>
          </p:nvPr>
        </p:nvGraphicFramePr>
        <p:xfrm>
          <a:off x="827584" y="1916832"/>
          <a:ext cx="7488831" cy="410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250784"/>
                <a:gridCol w="1853671"/>
              </a:tblGrid>
              <a:tr h="3984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Perkara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Tarikh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Perubahan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Tarikh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4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Penetapan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KPI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Pemilihan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Wajaran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17– 31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Okt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2013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– 17 Nov 2013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4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Taklimat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pengisian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/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klinik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22-29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Okt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 2013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4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Pengesahan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Wajaran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oleh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PPP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4-15 Nov 2013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25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Nov – 1 Dis 2013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4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Semakan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Semula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KPI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Tidak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Berkaitan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untuk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2013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4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Pengesahan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Wajaran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oleh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PPP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Tidak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Berkaitan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untuk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2013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4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ＭＳ 明朝"/>
                          <a:cs typeface="Arial"/>
                        </a:rPr>
                        <a:t>PPP membuat penilaian</a:t>
                      </a:r>
                      <a:endParaRPr lang="en-US" sz="14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23-31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Disember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2013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4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PPK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membuat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penilaian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2-19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Januari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2014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PYD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membuat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semakan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markah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di e-LPPT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20-31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Januari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2014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PPSM PTJ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memajukan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keputusan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pencalonan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ke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Pejabat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Pendaftar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3-11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/>
                          <a:cs typeface="Arial"/>
                        </a:rPr>
                        <a:t>Februari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/>
                          <a:cs typeface="Arial"/>
                        </a:rPr>
                        <a:t> 2014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7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60840" cy="648072"/>
          </a:xfrm>
        </p:spPr>
        <p:txBody>
          <a:bodyPr/>
          <a:lstStyle/>
          <a:p>
            <a:r>
              <a:rPr lang="en-US" sz="1800" dirty="0" err="1" smtClean="0"/>
              <a:t>Statistik</a:t>
            </a:r>
            <a:r>
              <a:rPr lang="en-US" sz="1800" dirty="0" smtClean="0"/>
              <a:t> </a:t>
            </a:r>
            <a:r>
              <a:rPr lang="en-US" sz="1800" dirty="0" err="1" smtClean="0"/>
              <a:t>Semasa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186400"/>
              </p:ext>
            </p:extLst>
          </p:nvPr>
        </p:nvGraphicFramePr>
        <p:xfrm>
          <a:off x="1331640" y="1556792"/>
          <a:ext cx="6366595" cy="268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703"/>
                <a:gridCol w="1579700"/>
                <a:gridCol w="1728192"/>
              </a:tblGrid>
              <a:tr h="3746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Perkara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Telah</a:t>
                      </a:r>
                      <a:r>
                        <a:rPr lang="en-US" sz="1400" dirty="0" smtClean="0"/>
                        <a:t> Input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Belum</a:t>
                      </a:r>
                      <a:r>
                        <a:rPr lang="en-US" sz="1400" dirty="0" smtClean="0"/>
                        <a:t> Input</a:t>
                      </a:r>
                      <a:endParaRPr lang="en-US" sz="1400" dirty="0"/>
                    </a:p>
                  </a:txBody>
                  <a:tcPr/>
                </a:tc>
              </a:tr>
              <a:tr h="374666">
                <a:tc gridSpan="3">
                  <a:txBody>
                    <a:bodyPr/>
                    <a:lstStyle/>
                    <a:p>
                      <a:r>
                        <a:rPr lang="en-US" sz="1400" dirty="0" err="1" smtClean="0"/>
                        <a:t>Pengurusan</a:t>
                      </a:r>
                      <a:r>
                        <a:rPr lang="en-US" sz="1400" dirty="0" smtClean="0"/>
                        <a:t> &amp; </a:t>
                      </a:r>
                      <a:r>
                        <a:rPr lang="en-US" sz="1400" dirty="0" err="1" smtClean="0"/>
                        <a:t>Profesional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Bukan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Akademik</a:t>
                      </a:r>
                      <a:endParaRPr lang="en-US" sz="1400" dirty="0"/>
                    </a:p>
                  </a:txBody>
                  <a:tcPr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66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Penetapan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Wajaran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oleh</a:t>
                      </a:r>
                      <a:r>
                        <a:rPr lang="en-US" sz="1400" dirty="0" smtClean="0"/>
                        <a:t> PYD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185</a:t>
                      </a:r>
                      <a:endParaRPr lang="en-US" sz="1400" dirty="0"/>
                    </a:p>
                  </a:txBody>
                  <a:tcPr/>
                </a:tc>
              </a:tr>
              <a:tr h="618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PYD </a:t>
                      </a:r>
                      <a:r>
                        <a:rPr lang="en-US" sz="1400" dirty="0" err="1" smtClean="0"/>
                        <a:t>tidak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sahkan</a:t>
                      </a:r>
                      <a:r>
                        <a:rPr lang="en-US" sz="1400" dirty="0" smtClean="0"/>
                        <a:t> Profile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89</a:t>
                      </a:r>
                      <a:r>
                        <a:rPr lang="en-US" sz="1400" baseline="0" dirty="0" smtClean="0"/>
                        <a:t> (39 orang </a:t>
                      </a:r>
                      <a:r>
                        <a:rPr lang="en-US" sz="1400" baseline="0" dirty="0" err="1" smtClean="0"/>
                        <a:t>tidak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layak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dinilai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/>
                </a:tc>
              </a:tr>
              <a:tr h="921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PYD </a:t>
                      </a:r>
                      <a:r>
                        <a:rPr lang="en-US" sz="1400" dirty="0" err="1" smtClean="0"/>
                        <a:t>tidak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sahkan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wajaran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telah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mengisi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wajaran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menetapkan</a:t>
                      </a:r>
                      <a:r>
                        <a:rPr lang="en-US" sz="1400" baseline="0" dirty="0" smtClean="0"/>
                        <a:t> KPI)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135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29642" cy="792088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Demo </a:t>
            </a:r>
            <a:r>
              <a:rPr lang="en-US" sz="2800" b="1" dirty="0" err="1" smtClean="0">
                <a:latin typeface="Century Gothic" pitchFamily="34" charset="0"/>
              </a:rPr>
              <a:t>Mengguna</a:t>
            </a:r>
            <a:r>
              <a:rPr lang="en-US" sz="2800" b="1" dirty="0" smtClean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Sistem</a:t>
            </a:r>
            <a:r>
              <a:rPr lang="en-US" sz="2800" b="1" dirty="0" smtClean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oleh</a:t>
            </a:r>
            <a:r>
              <a:rPr lang="en-US" sz="2800" b="1" dirty="0" smtClean="0">
                <a:latin typeface="Century Gothic" pitchFamily="34" charset="0"/>
              </a:rPr>
              <a:t> PPP/PPK</a:t>
            </a:r>
            <a:endParaRPr lang="ms-MY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214555"/>
            <a:ext cx="8229600" cy="4094766"/>
          </a:xfrm>
        </p:spPr>
        <p:txBody>
          <a:bodyPr/>
          <a:lstStyle/>
          <a:p>
            <a:r>
              <a:rPr lang="en-US" sz="2400" dirty="0" err="1" smtClean="0"/>
              <a:t>Pengesahan</a:t>
            </a:r>
            <a:r>
              <a:rPr lang="en-US" sz="2400" dirty="0" smtClean="0"/>
              <a:t> </a:t>
            </a:r>
            <a:r>
              <a:rPr lang="en-US" sz="2400" dirty="0" err="1" smtClean="0"/>
              <a:t>wajaran</a:t>
            </a:r>
            <a:r>
              <a:rPr lang="en-US" sz="2400" dirty="0" smtClean="0"/>
              <a:t>   PPP </a:t>
            </a:r>
            <a:r>
              <a:rPr lang="en-US" sz="2400" dirty="0" err="1" smtClean="0"/>
              <a:t>mulai</a:t>
            </a:r>
            <a:r>
              <a:rPr lang="en-US" sz="2400" dirty="0" smtClean="0"/>
              <a:t> 25 Nov.-1 Dis. 2013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Penilaian</a:t>
            </a:r>
            <a:r>
              <a:rPr lang="en-US" sz="2400" dirty="0" smtClean="0"/>
              <a:t> </a:t>
            </a:r>
            <a:r>
              <a:rPr lang="en-US" sz="2400" dirty="0" err="1" smtClean="0"/>
              <a:t>prestasi</a:t>
            </a:r>
            <a:r>
              <a:rPr lang="en-US" sz="2400" dirty="0" smtClean="0"/>
              <a:t>;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	</a:t>
            </a:r>
            <a:r>
              <a:rPr lang="en-US" sz="2400" dirty="0" smtClean="0"/>
              <a:t>PPP 23 - 31 Dis. 2013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  PPK </a:t>
            </a:r>
            <a:r>
              <a:rPr lang="en-US" sz="2400" dirty="0" err="1" smtClean="0"/>
              <a:t>pada</a:t>
            </a:r>
            <a:r>
              <a:rPr lang="en-US" sz="2400" dirty="0" smtClean="0"/>
              <a:t> 2 – 19 Jan 2014</a:t>
            </a:r>
          </a:p>
          <a:p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ms-MY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648072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9992" y="4695527"/>
            <a:ext cx="3600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600" b="1" dirty="0" err="1" smtClean="0">
                <a:ln>
                  <a:prstDash val="solid"/>
                </a:ln>
              </a:rPr>
              <a:t>Disediakan</a:t>
            </a:r>
            <a:r>
              <a:rPr lang="en-US" sz="1600" b="1" dirty="0" smtClean="0">
                <a:ln>
                  <a:prstDash val="solid"/>
                </a:ln>
              </a:rPr>
              <a:t> </a:t>
            </a:r>
            <a:r>
              <a:rPr lang="en-US" sz="1600" b="1" dirty="0" err="1" smtClean="0">
                <a:ln>
                  <a:prstDash val="solid"/>
                </a:ln>
              </a:rPr>
              <a:t>oleh</a:t>
            </a:r>
            <a:r>
              <a:rPr lang="en-US" sz="1600" b="1" dirty="0" smtClean="0">
                <a:ln>
                  <a:prstDash val="solid"/>
                </a:ln>
              </a:rPr>
              <a:t> : </a:t>
            </a:r>
          </a:p>
          <a:p>
            <a:r>
              <a:rPr lang="en-US" sz="1600" b="1" dirty="0" err="1" smtClean="0">
                <a:ln>
                  <a:prstDash val="solid"/>
                </a:ln>
              </a:rPr>
              <a:t>Pn</a:t>
            </a:r>
            <a:r>
              <a:rPr lang="en-US" sz="1600" b="1" dirty="0" smtClean="0">
                <a:ln>
                  <a:prstDash val="solid"/>
                </a:ln>
              </a:rPr>
              <a:t>. </a:t>
            </a:r>
            <a:r>
              <a:rPr lang="en-US" sz="1600" b="1" dirty="0" err="1" smtClean="0">
                <a:ln>
                  <a:prstDash val="solid"/>
                </a:ln>
              </a:rPr>
              <a:t>Siti</a:t>
            </a:r>
            <a:r>
              <a:rPr lang="en-US" sz="1600" b="1" dirty="0" smtClean="0">
                <a:ln>
                  <a:prstDash val="solid"/>
                </a:ln>
              </a:rPr>
              <a:t> </a:t>
            </a:r>
            <a:r>
              <a:rPr lang="en-US" sz="1600" b="1" dirty="0" err="1" smtClean="0">
                <a:ln>
                  <a:prstDash val="solid"/>
                </a:ln>
              </a:rPr>
              <a:t>Rozana</a:t>
            </a:r>
            <a:r>
              <a:rPr lang="en-US" sz="1600" b="1" dirty="0" smtClean="0">
                <a:ln>
                  <a:prstDash val="solid"/>
                </a:ln>
              </a:rPr>
              <a:t> </a:t>
            </a:r>
            <a:r>
              <a:rPr lang="en-US" sz="1600" b="1" dirty="0" err="1" smtClean="0">
                <a:ln>
                  <a:prstDash val="solid"/>
                </a:ln>
              </a:rPr>
              <a:t>Supian</a:t>
            </a:r>
            <a:endParaRPr lang="en-US" sz="1600" b="1" dirty="0" smtClean="0">
              <a:ln>
                <a:prstDash val="solid"/>
              </a:ln>
            </a:endParaRPr>
          </a:p>
          <a:p>
            <a:r>
              <a:rPr lang="en-US" sz="1600" b="1" dirty="0" err="1" smtClean="0">
                <a:ln>
                  <a:prstDash val="solid"/>
                </a:ln>
              </a:rPr>
              <a:t>Ketua</a:t>
            </a:r>
            <a:r>
              <a:rPr lang="en-US" sz="1600" b="1" dirty="0" smtClean="0">
                <a:ln>
                  <a:prstDash val="solid"/>
                </a:ln>
              </a:rPr>
              <a:t> </a:t>
            </a:r>
            <a:r>
              <a:rPr lang="en-US" sz="1600" b="1" dirty="0" err="1" smtClean="0">
                <a:ln>
                  <a:prstDash val="solid"/>
                </a:ln>
              </a:rPr>
              <a:t>Bahagian</a:t>
            </a:r>
            <a:r>
              <a:rPr lang="en-US" sz="1600" b="1" dirty="0" smtClean="0">
                <a:ln>
                  <a:prstDash val="solid"/>
                </a:ln>
              </a:rPr>
              <a:t> </a:t>
            </a:r>
            <a:r>
              <a:rPr lang="en-US" sz="1600" b="1" dirty="0" err="1" smtClean="0">
                <a:ln>
                  <a:prstDash val="solid"/>
                </a:ln>
              </a:rPr>
              <a:t>Sumber</a:t>
            </a:r>
            <a:r>
              <a:rPr lang="en-US" sz="1600" b="1" dirty="0" smtClean="0">
                <a:ln>
                  <a:prstDash val="solid"/>
                </a:ln>
              </a:rPr>
              <a:t> </a:t>
            </a:r>
            <a:r>
              <a:rPr lang="en-US" sz="1600" b="1" dirty="0" err="1" smtClean="0">
                <a:ln>
                  <a:prstDash val="solid"/>
                </a:ln>
              </a:rPr>
              <a:t>Manusia</a:t>
            </a:r>
            <a:endParaRPr lang="en-US" sz="1600" b="1" dirty="0" smtClean="0">
              <a:ln>
                <a:prstDash val="solid"/>
              </a:ln>
            </a:endParaRPr>
          </a:p>
          <a:p>
            <a:r>
              <a:rPr lang="en-US" sz="1600" b="1" dirty="0" err="1" smtClean="0">
                <a:ln>
                  <a:prstDash val="solid"/>
                </a:ln>
              </a:rPr>
              <a:t>Pejabat</a:t>
            </a:r>
            <a:r>
              <a:rPr lang="en-US" sz="1600" b="1" dirty="0">
                <a:ln>
                  <a:prstDash val="solid"/>
                </a:ln>
              </a:rPr>
              <a:t> </a:t>
            </a:r>
            <a:r>
              <a:rPr lang="en-US" sz="1600" b="1" dirty="0" err="1" smtClean="0">
                <a:ln>
                  <a:prstDash val="solid"/>
                </a:ln>
              </a:rPr>
              <a:t>Pendaftar</a:t>
            </a:r>
            <a:endParaRPr lang="en-US" sz="1600" b="1" dirty="0">
              <a:ln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868958"/>
          </a:xfrm>
        </p:spPr>
        <p:txBody>
          <a:bodyPr/>
          <a:lstStyle/>
          <a:p>
            <a:r>
              <a:rPr lang="en-US" sz="3200" b="1" dirty="0" err="1" smtClean="0">
                <a:latin typeface="Century Gothic" pitchFamily="34" charset="0"/>
              </a:rPr>
              <a:t>Objektif</a:t>
            </a:r>
            <a:r>
              <a:rPr lang="en-US" sz="3200" b="1" dirty="0" smtClean="0">
                <a:latin typeface="Century Gothic" pitchFamily="34" charset="0"/>
              </a:rPr>
              <a:t> </a:t>
            </a:r>
            <a:r>
              <a:rPr lang="en-US" sz="3200" b="1" dirty="0" err="1" smtClean="0">
                <a:latin typeface="Century Gothic" pitchFamily="34" charset="0"/>
              </a:rPr>
              <a:t>Taklimat</a:t>
            </a:r>
            <a:endParaRPr lang="ms-MY" sz="32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14555"/>
            <a:ext cx="7776864" cy="3374685"/>
          </a:xfrm>
        </p:spPr>
        <p:txBody>
          <a:bodyPr/>
          <a:lstStyle/>
          <a:p>
            <a:r>
              <a:rPr lang="en-US" sz="2800" dirty="0" err="1" smtClean="0"/>
              <a:t>Menerangkan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 KPI </a:t>
            </a:r>
            <a:r>
              <a:rPr lang="en-US" sz="2800" dirty="0" err="1" smtClean="0"/>
              <a:t>Pentadbir</a:t>
            </a:r>
            <a:endParaRPr lang="en-US" sz="2800" dirty="0" smtClean="0"/>
          </a:p>
          <a:p>
            <a:r>
              <a:rPr lang="en-US" sz="2800" dirty="0" err="1" smtClean="0"/>
              <a:t>Menerangkan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pembangunan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</a:t>
            </a:r>
            <a:r>
              <a:rPr lang="en-US" sz="2800" dirty="0" err="1" smtClean="0"/>
              <a:t>Pentadbir</a:t>
            </a:r>
            <a:endParaRPr lang="en-US" sz="2800" dirty="0" smtClean="0"/>
          </a:p>
          <a:p>
            <a:r>
              <a:rPr lang="en-US" sz="2800" dirty="0" err="1" smtClean="0"/>
              <a:t>Menerangkan</a:t>
            </a:r>
            <a:r>
              <a:rPr lang="en-US" sz="2800" dirty="0" smtClean="0"/>
              <a:t>  </a:t>
            </a:r>
            <a:r>
              <a:rPr lang="en-US" sz="2800" dirty="0" err="1" smtClean="0"/>
              <a:t>jadual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terlibat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Demo </a:t>
            </a:r>
            <a:r>
              <a:rPr lang="en-US" sz="2800" dirty="0" err="1" smtClean="0"/>
              <a:t>mengguna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e-LPPT (</a:t>
            </a:r>
            <a:r>
              <a:rPr lang="en-US" sz="2800" dirty="0" err="1" smtClean="0"/>
              <a:t>Pentadbir</a:t>
            </a:r>
            <a:r>
              <a:rPr lang="en-US" sz="2800" dirty="0" smtClean="0"/>
              <a:t>)</a:t>
            </a:r>
            <a:endParaRPr lang="ms-MY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720080"/>
          </a:xfrm>
        </p:spPr>
        <p:txBody>
          <a:bodyPr/>
          <a:lstStyle/>
          <a:p>
            <a:r>
              <a:rPr lang="en-US" sz="3200" b="1" dirty="0" smtClean="0">
                <a:latin typeface="Century Gothic" pitchFamily="34" charset="0"/>
              </a:rPr>
              <a:t>PENGENALAN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7244308" cy="323181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/>
              <a:t>Prestasi</a:t>
            </a:r>
            <a:r>
              <a:rPr lang="en-US" sz="2800" dirty="0"/>
              <a:t> </a:t>
            </a:r>
            <a:r>
              <a:rPr lang="en-US" sz="2800" dirty="0" err="1"/>
              <a:t>Pegawai</a:t>
            </a:r>
            <a:r>
              <a:rPr lang="en-US" sz="2800" dirty="0"/>
              <a:t> </a:t>
            </a:r>
            <a:r>
              <a:rPr lang="en-US" sz="2800" dirty="0" err="1"/>
              <a:t>Pengurusan</a:t>
            </a:r>
            <a:r>
              <a:rPr lang="en-US" sz="2800" dirty="0"/>
              <a:t> &amp; </a:t>
            </a:r>
            <a:r>
              <a:rPr lang="en-US" sz="2800" dirty="0" err="1"/>
              <a:t>Profesional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Akademik</a:t>
            </a:r>
            <a:r>
              <a:rPr lang="en-US" sz="2800" dirty="0" smtClean="0"/>
              <a:t>)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KPI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/>
              <a:t>diluluskan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Jawatankuasa</a:t>
            </a:r>
            <a:r>
              <a:rPr lang="en-US" sz="2800" dirty="0"/>
              <a:t> </a:t>
            </a:r>
            <a:r>
              <a:rPr lang="en-US" sz="2800" dirty="0" err="1"/>
              <a:t>Pengurusan</a:t>
            </a:r>
            <a:r>
              <a:rPr lang="en-US" sz="2800" dirty="0"/>
              <a:t> Universiti </a:t>
            </a:r>
            <a:r>
              <a:rPr lang="en-US" sz="2800" dirty="0" err="1"/>
              <a:t>pada</a:t>
            </a:r>
            <a:r>
              <a:rPr lang="en-US" sz="2800" dirty="0"/>
              <a:t> 30 </a:t>
            </a:r>
            <a:r>
              <a:rPr lang="en-US" sz="2800" dirty="0" err="1"/>
              <a:t>Januari</a:t>
            </a:r>
            <a:r>
              <a:rPr lang="en-US" sz="2800" dirty="0"/>
              <a:t> 2013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2013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29642" cy="648072"/>
          </a:xfrm>
        </p:spPr>
        <p:txBody>
          <a:bodyPr/>
          <a:lstStyle/>
          <a:p>
            <a:r>
              <a:rPr lang="en-US" sz="3200" b="1" dirty="0" err="1" smtClean="0">
                <a:latin typeface="Century Gothic" pitchFamily="34" charset="0"/>
              </a:rPr>
              <a:t>Asas</a:t>
            </a:r>
            <a:r>
              <a:rPr lang="en-US" sz="3200" b="1" dirty="0" smtClean="0">
                <a:latin typeface="Century Gothic" pitchFamily="34" charset="0"/>
              </a:rPr>
              <a:t> Pembangunan KPI </a:t>
            </a:r>
            <a:endParaRPr lang="ms-MY" sz="3200" b="1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04856" cy="4392488"/>
          </a:xfrm>
        </p:spPr>
        <p:txBody>
          <a:bodyPr>
            <a:normAutofit fontScale="40000" lnSpcReduction="20000"/>
          </a:bodyPr>
          <a:lstStyle/>
          <a:p>
            <a:r>
              <a:rPr lang="en-US" sz="5900" dirty="0" err="1" smtClean="0"/>
              <a:t>Menyokong</a:t>
            </a:r>
            <a:r>
              <a:rPr lang="en-US" sz="5900" dirty="0" smtClean="0"/>
              <a:t> </a:t>
            </a:r>
            <a:r>
              <a:rPr lang="en-US" sz="5900" dirty="0" err="1" smtClean="0"/>
              <a:t>Pelan</a:t>
            </a:r>
            <a:r>
              <a:rPr lang="en-US" sz="5900" dirty="0" smtClean="0"/>
              <a:t> </a:t>
            </a:r>
            <a:r>
              <a:rPr lang="en-US" sz="5900" dirty="0" err="1" smtClean="0"/>
              <a:t>Strategik</a:t>
            </a:r>
            <a:r>
              <a:rPr lang="en-US" sz="5900" dirty="0" smtClean="0"/>
              <a:t> UPM</a:t>
            </a:r>
            <a:endParaRPr lang="en-US" sz="5900" dirty="0"/>
          </a:p>
          <a:p>
            <a:r>
              <a:rPr lang="en-US" sz="5900" dirty="0" err="1" smtClean="0"/>
              <a:t>Menyokong</a:t>
            </a:r>
            <a:r>
              <a:rPr lang="en-US" sz="5900" dirty="0" smtClean="0"/>
              <a:t> </a:t>
            </a:r>
            <a:r>
              <a:rPr lang="en-US" sz="5900" dirty="0" err="1"/>
              <a:t>pelan</a:t>
            </a:r>
            <a:r>
              <a:rPr lang="en-US" sz="5900" dirty="0"/>
              <a:t> </a:t>
            </a:r>
            <a:r>
              <a:rPr lang="en-US" sz="5900" dirty="0" err="1"/>
              <a:t>kualiti</a:t>
            </a:r>
            <a:r>
              <a:rPr lang="en-US" sz="5900" dirty="0"/>
              <a:t> </a:t>
            </a:r>
            <a:r>
              <a:rPr lang="en-US" sz="5900" dirty="0" smtClean="0"/>
              <a:t>SPK UPM/PTJ</a:t>
            </a:r>
            <a:endParaRPr lang="en-US" sz="5900" dirty="0"/>
          </a:p>
          <a:p>
            <a:r>
              <a:rPr lang="en-US" sz="5900" dirty="0" err="1" smtClean="0"/>
              <a:t>Mempunyai</a:t>
            </a:r>
            <a:r>
              <a:rPr lang="en-US" sz="5900" dirty="0" smtClean="0"/>
              <a:t> </a:t>
            </a:r>
            <a:r>
              <a:rPr lang="en-US" sz="5900" dirty="0" err="1" smtClean="0"/>
              <a:t>komponen</a:t>
            </a:r>
            <a:r>
              <a:rPr lang="en-US" sz="5900" dirty="0" smtClean="0"/>
              <a:t> </a:t>
            </a:r>
            <a:r>
              <a:rPr lang="en-US" sz="5900" dirty="0" err="1" smtClean="0"/>
              <a:t>Transformasi</a:t>
            </a:r>
            <a:r>
              <a:rPr lang="en-US" sz="5900" dirty="0" smtClean="0"/>
              <a:t> </a:t>
            </a:r>
            <a:r>
              <a:rPr lang="en-US" sz="5900" dirty="0" err="1" smtClean="0"/>
              <a:t>Pengurusan</a:t>
            </a:r>
            <a:endParaRPr lang="en-US" sz="5900" dirty="0" smtClean="0"/>
          </a:p>
          <a:p>
            <a:r>
              <a:rPr lang="en-US" sz="5900" dirty="0" err="1" smtClean="0"/>
              <a:t>Mempunyai</a:t>
            </a:r>
            <a:r>
              <a:rPr lang="en-US" sz="5900" dirty="0" smtClean="0"/>
              <a:t> </a:t>
            </a:r>
            <a:r>
              <a:rPr lang="en-US" sz="5900" dirty="0" err="1" smtClean="0"/>
              <a:t>komponen</a:t>
            </a:r>
            <a:r>
              <a:rPr lang="en-US" sz="5900" dirty="0" smtClean="0"/>
              <a:t> </a:t>
            </a:r>
            <a:r>
              <a:rPr lang="en-US" sz="5900" dirty="0" err="1" smtClean="0"/>
              <a:t>Fungsian</a:t>
            </a:r>
            <a:r>
              <a:rPr lang="en-US" sz="5900" dirty="0" smtClean="0"/>
              <a:t> </a:t>
            </a:r>
            <a:r>
              <a:rPr lang="en-US" sz="5900" dirty="0" err="1" smtClean="0"/>
              <a:t>Utama</a:t>
            </a:r>
            <a:r>
              <a:rPr lang="en-US" sz="5900" dirty="0" smtClean="0"/>
              <a:t> </a:t>
            </a:r>
            <a:r>
              <a:rPr lang="en-US" sz="5900" dirty="0" err="1" smtClean="0"/>
              <a:t>mengikut</a:t>
            </a:r>
            <a:r>
              <a:rPr lang="en-US" sz="5900" dirty="0" smtClean="0"/>
              <a:t>  skim </a:t>
            </a:r>
            <a:r>
              <a:rPr lang="en-US" sz="5900" dirty="0" err="1" smtClean="0"/>
              <a:t>jawatan</a:t>
            </a:r>
            <a:r>
              <a:rPr lang="en-US" sz="5900" dirty="0" smtClean="0"/>
              <a:t>/</a:t>
            </a:r>
            <a:r>
              <a:rPr lang="en-US" sz="5900" dirty="0" err="1" smtClean="0"/>
              <a:t>penempatan</a:t>
            </a:r>
            <a:endParaRPr lang="en-US" sz="5900" dirty="0" smtClean="0"/>
          </a:p>
          <a:p>
            <a:r>
              <a:rPr lang="en-US" sz="5900" dirty="0" err="1" smtClean="0"/>
              <a:t>Mempunyai</a:t>
            </a:r>
            <a:r>
              <a:rPr lang="en-US" sz="5900" dirty="0" smtClean="0"/>
              <a:t> </a:t>
            </a:r>
            <a:r>
              <a:rPr lang="en-US" sz="5900" dirty="0" err="1" smtClean="0"/>
              <a:t>komponen</a:t>
            </a:r>
            <a:r>
              <a:rPr lang="en-US" sz="5900" dirty="0" smtClean="0"/>
              <a:t> </a:t>
            </a:r>
            <a:r>
              <a:rPr lang="en-US" sz="5900" dirty="0" err="1" smtClean="0"/>
              <a:t>Daya</a:t>
            </a:r>
            <a:r>
              <a:rPr lang="en-US" sz="5900" dirty="0" smtClean="0"/>
              <a:t> Usaha </a:t>
            </a:r>
            <a:r>
              <a:rPr lang="en-US" sz="5900" dirty="0" err="1" smtClean="0"/>
              <a:t>sebagai</a:t>
            </a:r>
            <a:r>
              <a:rPr lang="en-US" sz="5900" dirty="0" smtClean="0"/>
              <a:t> </a:t>
            </a:r>
            <a:r>
              <a:rPr lang="en-US" sz="5900" dirty="0" err="1" smtClean="0"/>
              <a:t>elemen</a:t>
            </a:r>
            <a:r>
              <a:rPr lang="en-US" sz="5900" dirty="0" smtClean="0"/>
              <a:t> </a:t>
            </a:r>
            <a:r>
              <a:rPr lang="en-US" sz="5900" dirty="0" err="1" smtClean="0"/>
              <a:t>penilaian</a:t>
            </a:r>
            <a:r>
              <a:rPr lang="en-US" sz="5900" dirty="0" smtClean="0"/>
              <a:t> </a:t>
            </a:r>
            <a:r>
              <a:rPr lang="en-US" sz="5900" dirty="0" err="1" smtClean="0"/>
              <a:t>subjektif</a:t>
            </a:r>
            <a:r>
              <a:rPr lang="en-US" sz="5900" dirty="0" smtClean="0"/>
              <a:t> PPP/PPK</a:t>
            </a:r>
            <a:endParaRPr lang="en-US" sz="5900" dirty="0"/>
          </a:p>
          <a:p>
            <a:r>
              <a:rPr lang="en-US" sz="5900" dirty="0" err="1" smtClean="0"/>
              <a:t>Boleh</a:t>
            </a:r>
            <a:r>
              <a:rPr lang="en-US" sz="5900" dirty="0" smtClean="0"/>
              <a:t> </a:t>
            </a:r>
            <a:r>
              <a:rPr lang="en-US" sz="5900" dirty="0" err="1" smtClean="0"/>
              <a:t>di‘cascade’kepada</a:t>
            </a:r>
            <a:r>
              <a:rPr lang="en-US" sz="5900" dirty="0" smtClean="0"/>
              <a:t> </a:t>
            </a:r>
            <a:r>
              <a:rPr lang="en-US" sz="5900" dirty="0" err="1" smtClean="0"/>
              <a:t>staf</a:t>
            </a:r>
            <a:r>
              <a:rPr lang="en-US" sz="5900" dirty="0" smtClean="0"/>
              <a:t> </a:t>
            </a:r>
            <a:r>
              <a:rPr lang="en-US" sz="5900" dirty="0" err="1" smtClean="0"/>
              <a:t>di</a:t>
            </a:r>
            <a:r>
              <a:rPr lang="en-US" sz="5900" dirty="0" smtClean="0"/>
              <a:t> </a:t>
            </a:r>
            <a:r>
              <a:rPr lang="en-US" sz="5900" dirty="0" err="1" smtClean="0"/>
              <a:t>bawah</a:t>
            </a:r>
            <a:r>
              <a:rPr lang="en-US" sz="5900" dirty="0" smtClean="0"/>
              <a:t> </a:t>
            </a:r>
            <a:r>
              <a:rPr lang="en-US" sz="5900" dirty="0" err="1" smtClean="0"/>
              <a:t>seliaan</a:t>
            </a:r>
            <a:r>
              <a:rPr lang="en-US" sz="5900" dirty="0" smtClean="0"/>
              <a:t> </a:t>
            </a:r>
          </a:p>
          <a:p>
            <a:r>
              <a:rPr lang="en-US" sz="5900" dirty="0" err="1" smtClean="0"/>
              <a:t>Peringkat</a:t>
            </a:r>
            <a:r>
              <a:rPr lang="en-US" sz="5900" dirty="0" smtClean="0"/>
              <a:t> </a:t>
            </a:r>
            <a:r>
              <a:rPr lang="en-US" sz="5900" dirty="0" err="1" smtClean="0"/>
              <a:t>awal</a:t>
            </a:r>
            <a:r>
              <a:rPr lang="en-US" sz="5900" dirty="0" smtClean="0"/>
              <a:t> </a:t>
            </a:r>
            <a:r>
              <a:rPr lang="en-US" sz="5900" dirty="0" err="1" smtClean="0"/>
              <a:t>pelaksanaan</a:t>
            </a:r>
            <a:r>
              <a:rPr lang="en-US" sz="5900" dirty="0" smtClean="0"/>
              <a:t>:</a:t>
            </a:r>
          </a:p>
          <a:p>
            <a:pPr>
              <a:buNone/>
            </a:pPr>
            <a:r>
              <a:rPr lang="en-US" sz="5900" dirty="0" smtClean="0"/>
              <a:t>		- ‘feasible and reasonable’</a:t>
            </a:r>
          </a:p>
          <a:p>
            <a:pPr>
              <a:buNone/>
            </a:pPr>
            <a:r>
              <a:rPr lang="en-US" sz="5900" dirty="0" smtClean="0"/>
              <a:t>		-  </a:t>
            </a:r>
            <a:r>
              <a:rPr lang="en-US" sz="5900" dirty="0" err="1" smtClean="0"/>
              <a:t>mempunyai</a:t>
            </a:r>
            <a:r>
              <a:rPr lang="en-US" sz="5900" dirty="0" smtClean="0"/>
              <a:t> </a:t>
            </a:r>
            <a:r>
              <a:rPr lang="en-US" sz="5900" dirty="0" err="1" smtClean="0"/>
              <a:t>elemen</a:t>
            </a:r>
            <a:r>
              <a:rPr lang="en-US" sz="5900" dirty="0" smtClean="0"/>
              <a:t> ‘</a:t>
            </a:r>
            <a:r>
              <a:rPr lang="en-US" sz="5900" dirty="0" err="1" smtClean="0"/>
              <a:t>fleksibiliti</a:t>
            </a:r>
            <a:r>
              <a:rPr lang="en-US" sz="5900" dirty="0" smtClean="0"/>
              <a:t>’</a:t>
            </a:r>
          </a:p>
          <a:p>
            <a:pPr>
              <a:buNone/>
            </a:pPr>
            <a:r>
              <a:rPr lang="en-US" sz="2800" dirty="0" smtClean="0"/>
              <a:t>		 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864096"/>
          </a:xfrm>
          <a:solidFill>
            <a:schemeClr val="accent2"/>
          </a:solidFill>
        </p:spPr>
        <p:txBody>
          <a:bodyPr/>
          <a:lstStyle/>
          <a:p>
            <a:r>
              <a:rPr lang="en-US" sz="4000" b="1" dirty="0" smtClean="0">
                <a:latin typeface="Calibri" pitchFamily="34" charset="0"/>
              </a:rPr>
              <a:t>KOMPONEN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2532877"/>
              </p:ext>
            </p:extLst>
          </p:nvPr>
        </p:nvGraphicFramePr>
        <p:xfrm>
          <a:off x="755576" y="1772816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868958"/>
          </a:xfrm>
        </p:spPr>
        <p:txBody>
          <a:bodyPr/>
          <a:lstStyle/>
          <a:p>
            <a:r>
              <a:rPr lang="en-US" sz="3200" b="1" dirty="0" smtClean="0">
                <a:latin typeface="Century Gothic" pitchFamily="34" charset="0"/>
              </a:rPr>
              <a:t>TRANSFORMASI PENGURUSAN (TM)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60440"/>
          </a:xfrm>
        </p:spPr>
        <p:txBody>
          <a:bodyPr/>
          <a:lstStyle/>
          <a:p>
            <a:r>
              <a:rPr lang="en-US" sz="2400" dirty="0" err="1" smtClean="0"/>
              <a:t>Projek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penambahbaikan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/</a:t>
            </a:r>
            <a:r>
              <a:rPr lang="en-US" sz="2400" dirty="0" err="1" smtClean="0"/>
              <a:t>aktiviti</a:t>
            </a:r>
            <a:r>
              <a:rPr lang="en-US" sz="2400" dirty="0" smtClean="0"/>
              <a:t> </a:t>
            </a:r>
            <a:r>
              <a:rPr lang="en-US" sz="2400" dirty="0" err="1" smtClean="0"/>
              <a:t>sedia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kualiti</a:t>
            </a:r>
            <a:r>
              <a:rPr lang="en-US" sz="2400" dirty="0" smtClean="0"/>
              <a:t> 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kecekapan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penyampaian</a:t>
            </a:r>
            <a:r>
              <a:rPr lang="en-US" sz="2400" dirty="0" smtClean="0"/>
              <a:t> </a:t>
            </a:r>
            <a:r>
              <a:rPr lang="en-US" sz="2400" dirty="0" err="1" smtClean="0"/>
              <a:t>perkhidmatan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matlamat</a:t>
            </a:r>
            <a:r>
              <a:rPr lang="en-US" sz="2400" dirty="0" smtClean="0"/>
              <a:t> </a:t>
            </a:r>
            <a:r>
              <a:rPr lang="en-US" sz="2400" dirty="0" err="1" smtClean="0"/>
              <a:t>universiti</a:t>
            </a:r>
            <a:endParaRPr lang="en-US" sz="2400" dirty="0" smtClean="0"/>
          </a:p>
          <a:p>
            <a:r>
              <a:rPr lang="en-US" sz="2400" dirty="0" err="1" smtClean="0"/>
              <a:t>Pegawai</a:t>
            </a:r>
            <a:r>
              <a:rPr lang="en-US" sz="2400" dirty="0" smtClean="0"/>
              <a:t> </a:t>
            </a:r>
            <a:r>
              <a:rPr lang="en-US" sz="2400" dirty="0" err="1" smtClean="0"/>
              <a:t>kategori</a:t>
            </a:r>
            <a:r>
              <a:rPr lang="en-US" sz="2400" dirty="0" smtClean="0"/>
              <a:t> P&amp;P </a:t>
            </a:r>
            <a:r>
              <a:rPr lang="en-US" sz="2400" dirty="0" err="1" smtClean="0"/>
              <a:t>hendaklah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(TM)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gred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perkhidmatan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agen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/</a:t>
            </a:r>
            <a:r>
              <a:rPr lang="en-US" sz="2400" dirty="0" err="1" smtClean="0"/>
              <a:t>mengalakkan</a:t>
            </a:r>
            <a:r>
              <a:rPr lang="en-US" sz="2400" dirty="0" smtClean="0"/>
              <a:t> </a:t>
            </a:r>
            <a:r>
              <a:rPr lang="en-US" sz="2400" dirty="0" err="1" smtClean="0"/>
              <a:t>inovasi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penyampaian</a:t>
            </a:r>
            <a:r>
              <a:rPr lang="en-US" sz="2400" dirty="0" smtClean="0"/>
              <a:t> </a:t>
            </a:r>
            <a:r>
              <a:rPr lang="en-US" sz="2400" dirty="0" err="1" smtClean="0"/>
              <a:t>perkhidmatan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29832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FUNGSIAN UTAMA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29684" cy="4714908"/>
          </a:xfrm>
        </p:spPr>
        <p:txBody>
          <a:bodyPr/>
          <a:lstStyle/>
          <a:p>
            <a:pPr algn="just"/>
            <a:r>
              <a:rPr lang="en-US" sz="2000" dirty="0" err="1" smtClean="0"/>
              <a:t>Aktiviti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hakiki</a:t>
            </a:r>
            <a:r>
              <a:rPr lang="en-US" sz="2000" dirty="0" smtClean="0"/>
              <a:t>/</a:t>
            </a:r>
            <a:r>
              <a:rPr lang="en-US" sz="2000" dirty="0" err="1" smtClean="0"/>
              <a:t>harian</a:t>
            </a:r>
            <a:r>
              <a:rPr lang="en-US" sz="2000" dirty="0" smtClean="0"/>
              <a:t> </a:t>
            </a:r>
            <a:r>
              <a:rPr lang="en-US" sz="2000" dirty="0" err="1" smtClean="0"/>
              <a:t>pegawai</a:t>
            </a:r>
            <a:r>
              <a:rPr lang="en-US" sz="2000" dirty="0" smtClean="0"/>
              <a:t> </a:t>
            </a:r>
            <a:r>
              <a:rPr lang="en-US" sz="2000" dirty="0" err="1" smtClean="0"/>
              <a:t>mengikut</a:t>
            </a:r>
            <a:r>
              <a:rPr lang="en-US" sz="2000" dirty="0" smtClean="0"/>
              <a:t> </a:t>
            </a:r>
            <a:r>
              <a:rPr lang="en-US" sz="2000" dirty="0" err="1" smtClean="0"/>
              <a:t>jawatan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penempatan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cth</a:t>
            </a:r>
            <a:r>
              <a:rPr lang="en-US" sz="2000" dirty="0" smtClean="0"/>
              <a:t>:  </a:t>
            </a:r>
            <a:r>
              <a:rPr lang="en-US" sz="2000" dirty="0" err="1" smtClean="0"/>
              <a:t>Fungsian</a:t>
            </a:r>
            <a:r>
              <a:rPr lang="en-US" sz="2000" dirty="0" smtClean="0"/>
              <a:t> </a:t>
            </a:r>
            <a:r>
              <a:rPr lang="en-US" sz="2000" dirty="0" err="1" smtClean="0"/>
              <a:t>Pegawai</a:t>
            </a:r>
            <a:r>
              <a:rPr lang="en-US" sz="2000" dirty="0" smtClean="0"/>
              <a:t> </a:t>
            </a:r>
            <a:r>
              <a:rPr lang="en-US" sz="2000" dirty="0" err="1" smtClean="0"/>
              <a:t>Tadbir</a:t>
            </a:r>
            <a:r>
              <a:rPr lang="en-US" sz="2000" dirty="0"/>
              <a:t> </a:t>
            </a:r>
            <a:r>
              <a:rPr lang="en-US" sz="2000" dirty="0" smtClean="0"/>
              <a:t>di </a:t>
            </a:r>
            <a:r>
              <a:rPr lang="en-US" sz="2000" dirty="0" err="1" smtClean="0"/>
              <a:t>Seksyen</a:t>
            </a:r>
            <a:r>
              <a:rPr lang="en-US" sz="2000" dirty="0" smtClean="0"/>
              <a:t> </a:t>
            </a:r>
            <a:r>
              <a:rPr lang="en-US" sz="2000" dirty="0" err="1" smtClean="0"/>
              <a:t>Pelantikan</a:t>
            </a:r>
            <a:r>
              <a:rPr lang="en-US" sz="2000" dirty="0" smtClean="0"/>
              <a:t>,		   </a:t>
            </a:r>
            <a:r>
              <a:rPr lang="en-US" sz="2000" dirty="0" err="1" smtClean="0"/>
              <a:t>Pejabat</a:t>
            </a:r>
            <a:r>
              <a:rPr lang="en-US" sz="2000" dirty="0" smtClean="0"/>
              <a:t> </a:t>
            </a:r>
            <a:r>
              <a:rPr lang="en-US" sz="2000" dirty="0" err="1" smtClean="0"/>
              <a:t>Pendaftar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urusan</a:t>
            </a:r>
            <a:r>
              <a:rPr lang="en-US" sz="2000" dirty="0" smtClean="0"/>
              <a:t> </a:t>
            </a:r>
            <a:r>
              <a:rPr lang="en-US" sz="2000" dirty="0" err="1" smtClean="0"/>
              <a:t>lantikan</a:t>
            </a:r>
            <a:r>
              <a:rPr lang="en-US" sz="2000" dirty="0" smtClean="0"/>
              <a:t> </a:t>
            </a:r>
            <a:r>
              <a:rPr lang="en-US" sz="2000" dirty="0" err="1" smtClean="0"/>
              <a:t>staf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P&amp;P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;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sz="2000" dirty="0" err="1" smtClean="0"/>
              <a:t>Keluarkan</a:t>
            </a:r>
            <a:r>
              <a:rPr lang="en-US" sz="2000" dirty="0" smtClean="0"/>
              <a:t> </a:t>
            </a:r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  <a:r>
              <a:rPr lang="en-US" sz="2000" dirty="0" err="1" smtClean="0"/>
              <a:t>jawatan</a:t>
            </a:r>
            <a:r>
              <a:rPr lang="en-US" sz="2000" dirty="0" smtClean="0"/>
              <a:t> </a:t>
            </a:r>
            <a:r>
              <a:rPr lang="en-US" sz="2000" dirty="0" err="1" smtClean="0"/>
              <a:t>kosong</a:t>
            </a:r>
            <a:r>
              <a:rPr lang="en-US" sz="2000" dirty="0" smtClean="0"/>
              <a:t>  </a:t>
            </a:r>
            <a:endParaRPr lang="en-US" sz="2000" dirty="0"/>
          </a:p>
          <a:p>
            <a:pPr marL="857250" lvl="1" indent="-457200" algn="just">
              <a:buFont typeface="+mj-lt"/>
              <a:buAutoNum type="alphaLcPeriod"/>
            </a:pPr>
            <a:r>
              <a:rPr lang="en-US" sz="2000" dirty="0" err="1" smtClean="0"/>
              <a:t>Saringan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permohonan</a:t>
            </a:r>
            <a:endParaRPr lang="en-US" sz="2000" dirty="0"/>
          </a:p>
          <a:p>
            <a:pPr marL="857250" lvl="1" indent="-457200" algn="just">
              <a:buFont typeface="+mj-lt"/>
              <a:buAutoNum type="alphaLcPeriod"/>
            </a:pPr>
            <a:r>
              <a:rPr lang="en-US" sz="2000" dirty="0" err="1" smtClean="0"/>
              <a:t>Temuduga</a:t>
            </a:r>
            <a:endParaRPr lang="en-US" sz="2000" dirty="0"/>
          </a:p>
          <a:p>
            <a:pPr marL="857250" lvl="1" indent="-457200" algn="just">
              <a:buFont typeface="+mj-lt"/>
              <a:buAutoNum type="alphaLcPeriod"/>
            </a:pPr>
            <a:r>
              <a:rPr lang="en-US" sz="2000" dirty="0" err="1" smtClean="0"/>
              <a:t>Kelulusan</a:t>
            </a:r>
            <a:r>
              <a:rPr lang="en-US" sz="2000" dirty="0" smtClean="0"/>
              <a:t>/</a:t>
            </a:r>
            <a:r>
              <a:rPr lang="en-US" sz="2000" dirty="0" err="1" smtClean="0"/>
              <a:t>Perakuan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Pelantikan</a:t>
            </a:r>
            <a:endParaRPr lang="en-US" sz="2000" dirty="0"/>
          </a:p>
          <a:p>
            <a:pPr marL="857250" lvl="1" indent="-457200" algn="just">
              <a:buFont typeface="+mj-lt"/>
              <a:buAutoNum type="alphaLcPeriod"/>
            </a:pP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tawaran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endParaRPr lang="en-US" sz="2000" dirty="0"/>
          </a:p>
          <a:p>
            <a:pPr marL="857250" lvl="1" indent="-457200" algn="just">
              <a:buFont typeface="+mj-lt"/>
              <a:buAutoNum type="alphaLcPeriod"/>
            </a:pPr>
            <a:r>
              <a:rPr lang="en-US" sz="2000" dirty="0" err="1" smtClean="0"/>
              <a:t>Menyelenggara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SPJA/SPJ</a:t>
            </a:r>
          </a:p>
          <a:p>
            <a:pPr marL="857250" lvl="1" indent="-457200" algn="just">
              <a:buFont typeface="+mj-lt"/>
              <a:buAutoNum type="alphaLcPeriod"/>
            </a:pPr>
            <a:r>
              <a:rPr lang="en-US" sz="2000" dirty="0" err="1" smtClean="0"/>
              <a:t>Menyedia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mengemaskini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dan</a:t>
            </a:r>
            <a:r>
              <a:rPr lang="en-US" sz="2000" dirty="0" smtClean="0"/>
              <a:t> 			                   </a:t>
            </a:r>
            <a:r>
              <a:rPr lang="en-US" sz="2000" dirty="0" err="1" smtClean="0"/>
              <a:t>maklumat</a:t>
            </a:r>
            <a:r>
              <a:rPr lang="en-US" sz="2000" dirty="0" smtClean="0"/>
              <a:t>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lantikan</a:t>
            </a: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DAYA USAHA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24536"/>
          </a:xfrm>
        </p:spPr>
        <p:txBody>
          <a:bodyPr/>
          <a:lstStyle/>
          <a:p>
            <a:pPr algn="just"/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pegawai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kesungguhan</a:t>
            </a:r>
            <a:r>
              <a:rPr lang="en-US" sz="2000" dirty="0" smtClean="0"/>
              <a:t> / </a:t>
            </a:r>
            <a:r>
              <a:rPr lang="en-US" sz="2000" dirty="0" err="1" smtClean="0"/>
              <a:t>usaha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ditunjukkan</a:t>
            </a:r>
            <a:r>
              <a:rPr lang="en-US" sz="2000" dirty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KPI yang </a:t>
            </a:r>
            <a:r>
              <a:rPr lang="en-US" sz="2000" dirty="0" err="1" smtClean="0"/>
              <a:t>ditetapkan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;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/>
              <a:t>usaha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bersungguh-sungguh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KPI (TM &amp; </a:t>
            </a:r>
            <a:r>
              <a:rPr lang="en-US" sz="2000" dirty="0" err="1"/>
              <a:t>Fungsian</a:t>
            </a:r>
            <a:r>
              <a:rPr lang="en-US" sz="2000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err="1"/>
              <a:t>Keupayaan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menggembeleng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KPI/</a:t>
            </a:r>
            <a:r>
              <a:rPr lang="en-US" sz="2000" dirty="0" err="1"/>
              <a:t>matlamat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endParaRPr lang="en-US" sz="2000" dirty="0"/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err="1"/>
              <a:t>Sumbangan</a:t>
            </a:r>
            <a:r>
              <a:rPr lang="en-US" sz="2000" dirty="0"/>
              <a:t> di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rasmi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mengharumkan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PTJ, </a:t>
            </a:r>
            <a:r>
              <a:rPr lang="en-US" sz="2000" dirty="0" err="1"/>
              <a:t>Universiti</a:t>
            </a:r>
            <a:r>
              <a:rPr lang="en-US" sz="2000" dirty="0"/>
              <a:t>, </a:t>
            </a:r>
            <a:r>
              <a:rPr lang="en-US" sz="2000" dirty="0" err="1"/>
              <a:t>daerah</a:t>
            </a:r>
            <a:r>
              <a:rPr lang="en-US" sz="2000" dirty="0"/>
              <a:t>, </a:t>
            </a:r>
            <a:r>
              <a:rPr lang="en-US" sz="2000" dirty="0" err="1"/>
              <a:t>negeri</a:t>
            </a:r>
            <a:r>
              <a:rPr lang="en-US" sz="2000" dirty="0"/>
              <a:t> </a:t>
            </a:r>
            <a:r>
              <a:rPr lang="en-US" sz="2000" dirty="0" err="1"/>
              <a:t>mahupun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endParaRPr lang="en-US" sz="2000" dirty="0"/>
          </a:p>
          <a:p>
            <a:pPr marL="914400" lvl="1" indent="-514350" algn="just">
              <a:buFont typeface="+mj-lt"/>
              <a:buAutoNum type="arabicPeriod"/>
            </a:pPr>
            <a:r>
              <a:rPr lang="en-US" sz="2000" dirty="0" err="1"/>
              <a:t>Sahsiah</a:t>
            </a:r>
            <a:r>
              <a:rPr lang="en-US" sz="2000" dirty="0"/>
              <a:t> </a:t>
            </a:r>
            <a:r>
              <a:rPr lang="en-US" sz="2000" dirty="0" err="1"/>
              <a:t>Peribadi</a:t>
            </a:r>
            <a:r>
              <a:rPr lang="en-US" sz="2000" dirty="0"/>
              <a:t> – </a:t>
            </a:r>
            <a:r>
              <a:rPr lang="en-US" sz="2000" dirty="0" err="1"/>
              <a:t>Kepimpinan</a:t>
            </a:r>
            <a:r>
              <a:rPr lang="en-US" sz="2000" dirty="0"/>
              <a:t>, </a:t>
            </a:r>
            <a:r>
              <a:rPr lang="en-US" sz="2000" dirty="0" err="1"/>
              <a:t>kebolehan</a:t>
            </a:r>
            <a:r>
              <a:rPr lang="en-US" sz="2000" dirty="0"/>
              <a:t> </a:t>
            </a:r>
            <a:r>
              <a:rPr lang="en-US" sz="2000" dirty="0" err="1"/>
              <a:t>mengelola</a:t>
            </a:r>
            <a:r>
              <a:rPr lang="en-US" sz="2000" dirty="0"/>
              <a:t>, </a:t>
            </a:r>
            <a:r>
              <a:rPr lang="en-US" sz="2000" dirty="0" err="1"/>
              <a:t>Disiplin</a:t>
            </a:r>
            <a:r>
              <a:rPr lang="en-US" sz="2000" dirty="0"/>
              <a:t>, </a:t>
            </a:r>
            <a:r>
              <a:rPr lang="en-US" sz="2000" dirty="0" err="1"/>
              <a:t>Proaktif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Inovatif</a:t>
            </a:r>
            <a:r>
              <a:rPr lang="en-US" sz="2000" dirty="0"/>
              <a:t>, </a:t>
            </a:r>
            <a:r>
              <a:rPr lang="en-US" sz="2000" dirty="0" err="1"/>
              <a:t>Jalinan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Kerjasama</a:t>
            </a:r>
            <a:endParaRPr lang="en-US" sz="2000" dirty="0"/>
          </a:p>
          <a:p>
            <a:pPr marL="400050" lvl="1" indent="0" algn="just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229600" cy="724942"/>
          </a:xfrm>
        </p:spPr>
        <p:txBody>
          <a:bodyPr/>
          <a:lstStyle/>
          <a:p>
            <a:r>
              <a:rPr lang="en-US" sz="2800" dirty="0" smtClean="0"/>
              <a:t>WAJARAN</a:t>
            </a:r>
            <a:endParaRPr lang="ms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58204" cy="4320480"/>
          </a:xfrm>
        </p:spPr>
        <p:txBody>
          <a:bodyPr/>
          <a:lstStyle/>
          <a:p>
            <a:r>
              <a:rPr lang="en-US" sz="2400" dirty="0" err="1" smtClean="0"/>
              <a:t>Penetapan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pemberat</a:t>
            </a:r>
            <a:r>
              <a:rPr lang="en-US" sz="2400" dirty="0" smtClean="0"/>
              <a:t>/</a:t>
            </a:r>
            <a:r>
              <a:rPr lang="en-US" sz="2400" dirty="0" err="1" smtClean="0"/>
              <a:t>keutamaan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KPI/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penilaian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Julat</a:t>
            </a:r>
            <a:r>
              <a:rPr lang="en-US" sz="2400" dirty="0" smtClean="0"/>
              <a:t> </a:t>
            </a:r>
            <a:r>
              <a:rPr lang="en-US" sz="2400" dirty="0" err="1" smtClean="0"/>
              <a:t>wajaran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</a:t>
            </a:r>
            <a:r>
              <a:rPr lang="en-US" sz="2400" dirty="0" smtClean="0"/>
              <a:t> </a:t>
            </a:r>
            <a:r>
              <a:rPr lang="en-US" sz="2400" dirty="0" err="1" smtClean="0"/>
              <a:t>gred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jawatan</a:t>
            </a:r>
            <a:r>
              <a:rPr lang="en-US" sz="2400" dirty="0" smtClean="0"/>
              <a:t> </a:t>
            </a:r>
            <a:r>
              <a:rPr lang="en-US" sz="2400" dirty="0" err="1" smtClean="0"/>
              <a:t>pentadbiran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Walaubagaimanapun</a:t>
            </a:r>
            <a:r>
              <a:rPr lang="en-US" sz="2400" dirty="0" smtClean="0"/>
              <a:t>, </a:t>
            </a:r>
            <a:r>
              <a:rPr lang="en-US" sz="2400" dirty="0" err="1" smtClean="0"/>
              <a:t>pegawai</a:t>
            </a:r>
            <a:r>
              <a:rPr lang="en-US" sz="2400" dirty="0" smtClean="0"/>
              <a:t> </a:t>
            </a:r>
            <a:r>
              <a:rPr lang="en-US" sz="2400" dirty="0" err="1" smtClean="0"/>
              <a:t>dibenarkan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penetapan</a:t>
            </a:r>
            <a:r>
              <a:rPr lang="en-US" sz="2400" dirty="0" smtClean="0"/>
              <a:t> </a:t>
            </a:r>
            <a:r>
              <a:rPr lang="en-US" sz="2400" dirty="0" err="1" smtClean="0"/>
              <a:t>wajaran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endParaRPr lang="ms-MY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CFE9-682E-4D39-B3FE-CDD05D1EC4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20503</TotalTime>
  <Words>646</Words>
  <Application>Microsoft Office PowerPoint</Application>
  <PresentationFormat>On-screen Show (4:3)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TAKLIMAT PROSES PENILAIAN PRESTASI TAHUN 2013 KUMPULAN PENGURUSAN &amp; PROFESIONAL  (BUKAN AKADEMIK)</vt:lpstr>
      <vt:lpstr>Objektif Taklimat</vt:lpstr>
      <vt:lpstr>PENGENALAN</vt:lpstr>
      <vt:lpstr>Asas Pembangunan KPI </vt:lpstr>
      <vt:lpstr>KOMPONEN</vt:lpstr>
      <vt:lpstr>TRANSFORMASI PENGURUSAN (TM)</vt:lpstr>
      <vt:lpstr>FUNGSIAN UTAMA</vt:lpstr>
      <vt:lpstr>DAYA USAHA</vt:lpstr>
      <vt:lpstr>WAJARAN</vt:lpstr>
      <vt:lpstr>WAJARAN</vt:lpstr>
      <vt:lpstr>Pembangunan Sistem Penilaian Prestasi Tahunan Pentadbir (elpptNA)</vt:lpstr>
      <vt:lpstr>Pembangunan Sistem elpptNA</vt:lpstr>
      <vt:lpstr>PowerPoint Presentation</vt:lpstr>
      <vt:lpstr>PowerPoint Presentation</vt:lpstr>
      <vt:lpstr>Proses Penilaian Prestasi Tahunan</vt:lpstr>
      <vt:lpstr>Proses Penilaian Prestasi 2013  Pengurusan &amp; Profesional (Bukan Kademik)</vt:lpstr>
      <vt:lpstr>Statistik Semasa </vt:lpstr>
      <vt:lpstr>Demo Mengguna Sistem oleh PPP/PPK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Perutusan 100 hari  Naib Canselor</dc:title>
  <dc:creator>user</dc:creator>
  <cp:lastModifiedBy>user</cp:lastModifiedBy>
  <cp:revision>1199</cp:revision>
  <cp:lastPrinted>2013-11-27T01:35:43Z</cp:lastPrinted>
  <dcterms:created xsi:type="dcterms:W3CDTF">2011-04-07T06:52:07Z</dcterms:created>
  <dcterms:modified xsi:type="dcterms:W3CDTF">2013-11-28T01:18:32Z</dcterms:modified>
</cp:coreProperties>
</file>